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sldIdLst>
    <p:sldId id="373" r:id="rId5"/>
    <p:sldId id="374" r:id="rId6"/>
    <p:sldId id="372" r:id="rId7"/>
    <p:sldId id="323" r:id="rId8"/>
    <p:sldId id="269" r:id="rId9"/>
    <p:sldId id="270" r:id="rId10"/>
    <p:sldId id="285" r:id="rId11"/>
    <p:sldId id="291" r:id="rId12"/>
    <p:sldId id="271" r:id="rId13"/>
    <p:sldId id="272" r:id="rId14"/>
    <p:sldId id="273" r:id="rId15"/>
    <p:sldId id="286" r:id="rId16"/>
    <p:sldId id="274" r:id="rId17"/>
    <p:sldId id="292" r:id="rId18"/>
    <p:sldId id="293" r:id="rId19"/>
    <p:sldId id="288" r:id="rId20"/>
    <p:sldId id="296" r:id="rId21"/>
    <p:sldId id="287" r:id="rId22"/>
    <p:sldId id="280" r:id="rId23"/>
    <p:sldId id="282" r:id="rId24"/>
    <p:sldId id="324" r:id="rId25"/>
    <p:sldId id="375" r:id="rId26"/>
    <p:sldId id="3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81" autoAdjust="0"/>
  </p:normalViewPr>
  <p:slideViewPr>
    <p:cSldViewPr snapToGrid="0">
      <p:cViewPr varScale="1">
        <p:scale>
          <a:sx n="88" d="100"/>
          <a:sy n="88" d="100"/>
        </p:scale>
        <p:origin x="-437"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81"/>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69220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19554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10694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32799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6750"/>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58743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0900278"/>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61454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389311"/>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6046136"/>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75278"/>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10021"/>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37"/>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268222"/>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7670802"/>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715877"/>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4880086"/>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3368404"/>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27514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637841"/>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468023"/>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420877"/>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391464"/>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5"/>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5"/>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769250"/>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289306"/>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05"/>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319098"/>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6981439"/>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540078"/>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0483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8448803"/>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086006"/>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089188"/>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43106"/>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6770937"/>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8974278"/>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5497372"/>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0027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t>12/19/2021</a:t>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83"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741627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76"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97938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4"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5"/>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3642493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49" y="0"/>
            <a:ext cx="121729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2277" y="209641"/>
            <a:ext cx="1162051" cy="870347"/>
          </a:xfrm>
        </p:spPr>
      </p:pic>
      <p:sp>
        <p:nvSpPr>
          <p:cNvPr id="8" name="Title 1"/>
          <p:cNvSpPr txBox="1"/>
          <p:nvPr/>
        </p:nvSpPr>
        <p:spPr>
          <a:xfrm>
            <a:off x="1987551" y="209641"/>
            <a:ext cx="10185400" cy="1000125"/>
          </a:xfrm>
          <a:prstGeom prst="rect">
            <a:avLst/>
          </a:prstGeom>
        </p:spPr>
        <p:txBody>
          <a:bodyPr lIns="68481" tIns="34241" rIns="68481" bIns="34241"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PHÒNG GIÁO DỤC VÀ ĐÀO TẠO</a:t>
            </a:r>
          </a:p>
        </p:txBody>
      </p:sp>
      <p:grpSp>
        <p:nvGrpSpPr>
          <p:cNvPr id="93189" name="Group 13"/>
          <p:cNvGrpSpPr>
            <a:grpSpLocks/>
          </p:cNvGrpSpPr>
          <p:nvPr/>
        </p:nvGrpSpPr>
        <p:grpSpPr bwMode="auto">
          <a:xfrm>
            <a:off x="4165600" y="1272935"/>
            <a:ext cx="5198533" cy="0"/>
            <a:chOff x="2528099" y="-76200"/>
            <a:chExt cx="5196976" cy="0"/>
          </a:xfrm>
        </p:grpSpPr>
        <p:cxnSp>
          <p:nvCxnSpPr>
            <p:cNvPr id="10" name="Straight Arrow Connector 9"/>
            <p:cNvCxnSpPr/>
            <p:nvPr/>
          </p:nvCxnSpPr>
          <p:spPr>
            <a:xfrm>
              <a:off x="2528099" y="-76200"/>
              <a:ext cx="519697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2528099" y="-76200"/>
              <a:ext cx="2697942"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448269409"/>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696072" y="1800256"/>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695531" y="2306626"/>
            <a:ext cx="5974713" cy="523220"/>
          </a:xfrm>
          <a:prstGeom prst="rect">
            <a:avLst/>
          </a:prstGeom>
        </p:spPr>
        <p:txBody>
          <a:bodyPr wrap="none">
            <a:spAutoFit/>
          </a:bodyPr>
          <a:lstStyle/>
          <a:p>
            <a:r>
              <a:rPr lang="en-US" altLang="en-US" sz="2800" b="1" dirty="0">
                <a:solidFill>
                  <a:srgbClr val="0000FF"/>
                </a:solidFill>
                <a:latin typeface="Times New Roman" panose="02020603050405020304" pitchFamily="18" charset="0"/>
              </a:rPr>
              <a:t>b) </a:t>
            </a:r>
            <a:r>
              <a:rPr lang="en-US" altLang="en-US" sz="2800" b="1" dirty="0" err="1">
                <a:solidFill>
                  <a:srgbClr val="0000FF"/>
                </a:solidFill>
                <a:latin typeface="Times New Roman" panose="02020603050405020304" pitchFamily="18" charset="0"/>
              </a:rPr>
              <a:t>Nêu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nội</a:t>
            </a:r>
            <a:r>
              <a:rPr lang="en-US" altLang="en-US" sz="2800" b="1" dirty="0">
                <a:solidFill>
                  <a:srgbClr val="0000FF"/>
                </a:solidFill>
                <a:latin typeface="Times New Roman" panose="02020603050405020304" pitchFamily="18" charset="0"/>
              </a:rPr>
              <a:t> dung </a:t>
            </a: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a:t>
            </a:r>
          </a:p>
        </p:txBody>
      </p:sp>
      <p:sp>
        <p:nvSpPr>
          <p:cNvPr id="4" name="TextBox 3"/>
          <p:cNvSpPr txBox="1"/>
          <p:nvPr/>
        </p:nvSpPr>
        <p:spPr>
          <a:xfrm>
            <a:off x="1122225" y="2915299"/>
            <a:ext cx="7764735"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Đoạn</a:t>
            </a:r>
            <a:r>
              <a:rPr lang="en-US" sz="3200" b="1" dirty="0">
                <a:solidFill>
                  <a:srgbClr val="00B050"/>
                </a:solidFill>
                <a:latin typeface="Times New Roman" panose="02020603050405020304" pitchFamily="18" charset="0"/>
                <a:cs typeface="Times New Roman" panose="02020603050405020304" pitchFamily="18" charset="0"/>
              </a:rPr>
              <a:t> 1: </a:t>
            </a:r>
            <a:r>
              <a:rPr lang="en-US" sz="3200" b="1" dirty="0" err="1">
                <a:solidFill>
                  <a:srgbClr val="00B050"/>
                </a:solidFill>
                <a:latin typeface="Times New Roman" panose="02020603050405020304" pitchFamily="18" charset="0"/>
                <a:cs typeface="Times New Roman" panose="02020603050405020304" pitchFamily="18" charset="0"/>
              </a:rPr>
              <a:t>Tả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Tâm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đang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051674" y="3799507"/>
            <a:ext cx="7764735" cy="584775"/>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Tâm</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051668" y="4720450"/>
            <a:ext cx="10617205" cy="584775"/>
          </a:xfrm>
          <a:prstGeom prst="rect">
            <a:avLst/>
          </a:prstGeom>
          <a:noFill/>
        </p:spPr>
        <p:txBody>
          <a:bodyPr wrap="square" rtlCol="0">
            <a:spAutoFit/>
          </a:bodyPr>
          <a:lstStyle/>
          <a:p>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3: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Tâm</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đứng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vừa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vá</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xong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033272" y="2616133"/>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1033272" y="3429004"/>
            <a:ext cx="10972800"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rPr>
              <a:t>c)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chi </a:t>
            </a:r>
            <a:r>
              <a:rPr lang="en-US" altLang="en-US" sz="2800" b="1" dirty="0" err="1">
                <a:solidFill>
                  <a:srgbClr val="0000FF"/>
                </a:solidFill>
                <a:latin typeface="Times New Roman" panose="02020603050405020304" pitchFamily="18" charset="0"/>
              </a:rPr>
              <a:t>tiết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a:t>
            </a:r>
          </a:p>
        </p:txBody>
      </p:sp>
      <p:sp>
        <p:nvSpPr>
          <p:cNvPr id="11" name="TextBox 10">
            <a:extLst>
              <a:ext uri="{FF2B5EF4-FFF2-40B4-BE49-F238E27FC236}">
                <a16:creationId xmlns:a16="http://schemas.microsoft.com/office/drawing/2014/main" xmlns="" id="{477E344A-FCA6-429B-A3FC-55BC65259B73}"/>
              </a:ext>
            </a:extLst>
          </p:cNvPr>
          <p:cNvSpPr txBox="1"/>
          <p:nvPr/>
        </p:nvSpPr>
        <p:spPr bwMode="auto">
          <a:xfrm>
            <a:off x="2273976" y="393820"/>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latin typeface="HP001 4 hàng" panose="020B0603050302020204" pitchFamily="34" charset="0"/>
                <a:cs typeface="Times New Roman" pitchFamily="18" charset="0"/>
              </a:rPr>
              <a:t>Thứ</a:t>
            </a:r>
            <a:r>
              <a:rPr lang="en-US" sz="2800" b="1" dirty="0">
                <a:latin typeface="HP001 4 hàng" panose="020B0603050302020204" pitchFamily="34" charset="0"/>
                <a:cs typeface="Times New Roman" pitchFamily="18" charset="0"/>
              </a:rPr>
              <a:t> </a:t>
            </a:r>
            <a:r>
              <a:rPr lang="en-US" sz="2800" b="1" dirty="0" err="1" smtClean="0">
                <a:latin typeface="HP001 4 hàng" panose="020B0603050302020204" pitchFamily="34" charset="0"/>
                <a:cs typeface="Times New Roman" pitchFamily="18" charset="0"/>
              </a:rPr>
              <a:t>Tư</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ngày</a:t>
            </a:r>
            <a:r>
              <a:rPr lang="en-US" sz="2800" b="1" dirty="0">
                <a:latin typeface="HP001 4 hàng" panose="020B0603050302020204" pitchFamily="34" charset="0"/>
                <a:cs typeface="Times New Roman" pitchFamily="18" charset="0"/>
              </a:rPr>
              <a:t> </a:t>
            </a:r>
            <a:r>
              <a:rPr lang="en-US" sz="2800" b="1" dirty="0" smtClean="0">
                <a:latin typeface="HP001 4 hàng" panose="020B0603050302020204" pitchFamily="34" charset="0"/>
                <a:cs typeface="Times New Roman" pitchFamily="18" charset="0"/>
              </a:rPr>
              <a:t>29 </a:t>
            </a:r>
            <a:r>
              <a:rPr lang="en-US" sz="2800" b="1" dirty="0" err="1">
                <a:latin typeface="HP001 4 hàng" panose="020B0603050302020204" pitchFamily="34" charset="0"/>
                <a:cs typeface="Times New Roman" pitchFamily="18" charset="0"/>
              </a:rPr>
              <a:t>tháng</a:t>
            </a:r>
            <a:r>
              <a:rPr lang="en-US" sz="2800" b="1" dirty="0">
                <a:latin typeface="HP001 4 hàng" panose="020B0603050302020204" pitchFamily="34" charset="0"/>
                <a:cs typeface="Times New Roman" pitchFamily="18" charset="0"/>
              </a:rPr>
              <a:t> 12 </a:t>
            </a:r>
            <a:r>
              <a:rPr lang="en-US" sz="2800" b="1" dirty="0" err="1">
                <a:latin typeface="HP001 4 hàng" panose="020B0603050302020204" pitchFamily="34" charset="0"/>
                <a:cs typeface="Times New Roman" pitchFamily="18" charset="0"/>
              </a:rPr>
              <a:t>năm</a:t>
            </a:r>
            <a:r>
              <a:rPr lang="en-US" sz="2800" b="1" dirty="0">
                <a:latin typeface="HP001 4 hàng" panose="020B0603050302020204" pitchFamily="34" charset="0"/>
                <a:cs typeface="Times New Roman" pitchFamily="18" charset="0"/>
              </a:rPr>
              <a:t> 2021</a:t>
            </a:r>
          </a:p>
          <a:p>
            <a:pPr algn="ctr"/>
            <a:r>
              <a:rPr lang="en-US" sz="2800" b="1" u="sng" dirty="0" err="1">
                <a:latin typeface="HP001 4 hàng" panose="020B0603050302020204" pitchFamily="34" charset="0"/>
                <a:cs typeface="Times New Roman" pitchFamily="18" charset="0"/>
              </a:rPr>
              <a:t>Tập</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làm</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văn</a:t>
            </a:r>
            <a:endParaRPr lang="en-US" sz="2800" b="1" u="sng" dirty="0">
              <a:latin typeface="HP001 4 hàng" panose="020B0603050302020204" pitchFamily="34" charset="0"/>
              <a:cs typeface="Times New Roman" pitchFamily="18" charset="0"/>
            </a:endParaRPr>
          </a:p>
          <a:p>
            <a:pPr algn="ctr"/>
            <a:r>
              <a:rPr lang="en-US" altLang="en-US" sz="2800" b="1" dirty="0" err="1">
                <a:solidFill>
                  <a:srgbClr val="FF0000"/>
                </a:solidFill>
                <a:latin typeface="HP001 4 hàng" panose="020B0603050302020204" pitchFamily="34" charset="0"/>
              </a:rPr>
              <a:t>Luyện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tập</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tả</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người</a:t>
            </a:r>
            <a:r>
              <a:rPr lang="en-US" altLang="en-US" sz="2800" b="1" dirty="0">
                <a:solidFill>
                  <a:srgbClr val="FF0000"/>
                </a:solidFill>
                <a:latin typeface="HP001 4 hàng" panose="020B0603050302020204" pitchFamily="34" charset="0"/>
              </a:rPr>
              <a:t> </a:t>
            </a:r>
            <a:r>
              <a:rPr lang="en-US" sz="2800" i="1" dirty="0">
                <a:solidFill>
                  <a:srgbClr val="0000FF"/>
                </a:solidFill>
                <a:latin typeface="HP001 4 hàng" panose="020B0603050302020204" pitchFamily="34" charset="0"/>
                <a:cs typeface="Times New Roman" pitchFamily="18" charset="0"/>
              </a:rPr>
              <a:t>(</a:t>
            </a:r>
            <a:r>
              <a:rPr lang="en-US" sz="2800" i="1" dirty="0" err="1">
                <a:solidFill>
                  <a:srgbClr val="0000FF"/>
                </a:solidFill>
                <a:latin typeface="HP001 4 hàng" panose="020B0603050302020204" pitchFamily="34" charset="0"/>
                <a:cs typeface="Times New Roman" pitchFamily="18" charset="0"/>
              </a:rPr>
              <a:t>Tả</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hoạt</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động</a:t>
            </a:r>
            <a:r>
              <a:rPr lang="en-US" sz="2800" i="1" dirty="0">
                <a:solidFill>
                  <a:srgbClr val="0000FF"/>
                </a:solidFill>
                <a:latin typeface="HP001 4 hàng" panose="020B0603050302020204" pitchFamily="34" charset="0"/>
                <a:cs typeface="Times New Roman" pitchFamily="18" charset="0"/>
              </a:rPr>
              <a:t>)</a:t>
            </a:r>
            <a:endParaRPr lang="en-US" sz="2800" i="1" dirty="0">
              <a:solidFill>
                <a:srgbClr val="0070C0"/>
              </a:solidFill>
              <a:latin typeface="HP001 4 hàng" panose="020B0603050302020204" pitchFamily="34" charset="0"/>
              <a:ea typeface="SimSun" pitchFamily="2" charset="-122"/>
            </a:endParaRPr>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17584" y="5"/>
            <a:ext cx="101600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Công nhân sửa đường</a:t>
            </a:r>
          </a:p>
          <a:p>
            <a:pPr algn="just" eaLnBrk="1" hangingPunct="1"/>
            <a:r>
              <a:rPr lang="en-US" altLang="en-US" b="1">
                <a:latin typeface="Times New Roman" panose="02020603050405020304" pitchFamily="18" charset="0"/>
              </a:rPr>
              <a:t>	</a:t>
            </a:r>
            <a:r>
              <a:rPr lang="en-US" altLang="en-US" sz="2400" b="1">
                <a:solidFill>
                  <a:srgbClr val="002060"/>
                </a:solidFill>
                <a:latin typeface="Times New Roman" panose="02020603050405020304" pitchFamily="18" charset="0"/>
              </a:rPr>
              <a:t>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mảng áo ướt đẫm mồ hôi ở lưng bác là cứ loang ra mãi. </a:t>
            </a:r>
          </a:p>
          <a:p>
            <a:pPr algn="just" eaLnBrk="1" hangingPunct="1"/>
            <a:r>
              <a:rPr lang="en-US" altLang="en-US" sz="2400" b="1">
                <a:solidFill>
                  <a:srgbClr val="002060"/>
                </a:solidFill>
                <a:latin typeface="Times New Roman" panose="02020603050405020304" pitchFamily="18" charset="0"/>
              </a:rPr>
              <a:t>	Mảng đường hình chữ nhật đen nhánh hiện lên, thay thế cho cái ổ gà quái ác lúc trước. Thư say sưa ngắm miếng vá hình chữ nhật, thơm mùi nhựa đường hăng hắc ấy, rồi ôm cổ mẹ:</a:t>
            </a:r>
          </a:p>
          <a:p>
            <a:pPr algn="just" eaLnBrk="1" hangingPunct="1"/>
            <a:r>
              <a:rPr lang="en-US" altLang="en-US" sz="2400" b="1">
                <a:solidFill>
                  <a:srgbClr val="002060"/>
                </a:solidFill>
                <a:latin typeface="Times New Roman" panose="02020603050405020304" pitchFamily="18" charset="0"/>
              </a:rPr>
              <a:t> Đẹp quá! Mẹ vá đường cũng khéo như vá áo ấy!</a:t>
            </a:r>
          </a:p>
          <a:p>
            <a:pPr algn="just" eaLnBrk="1" hangingPunct="1"/>
            <a:r>
              <a:rPr lang="en-US" altLang="en-US" sz="2400" b="1">
                <a:solidFill>
                  <a:srgbClr val="002060"/>
                </a:solidFill>
                <a:latin typeface="Times New Roman" panose="02020603050405020304" pitchFamily="18" charset="0"/>
              </a:rPr>
              <a:t>	Bác Tâm đứng lên, vươn vai mấy cái liền. Bác nheo mắt nhìn mặt đường. Nắng chói chang. Một nụ cười làm rạng rỡ khuôn mặt bác.</a:t>
            </a:r>
            <a:r>
              <a:rPr lang="en-US" altLang="en-US" sz="2200" b="1" i="1">
                <a:solidFill>
                  <a:srgbClr val="FF0000"/>
                </a:solidFill>
                <a:latin typeface="Times New Roman" panose="02020603050405020304" pitchFamily="18" charset="0"/>
              </a:rPr>
              <a:t>					</a:t>
            </a:r>
            <a:r>
              <a:rPr lang="en-US" altLang="en-US" sz="2200" b="1" i="1">
                <a:solidFill>
                  <a:srgbClr val="0000FF"/>
                </a:solidFill>
                <a:latin typeface="Times New Roman" panose="02020603050405020304" pitchFamily="18" charset="0"/>
              </a:rPr>
              <a:t>	    </a:t>
            </a:r>
            <a:r>
              <a:rPr lang="en-US" altLang="en-US" sz="2000" b="1" i="1">
                <a:solidFill>
                  <a:srgbClr val="0000FF"/>
                </a:solidFill>
                <a:latin typeface="Times New Roman" panose="02020603050405020304" pitchFamily="18" charset="0"/>
              </a:rPr>
              <a:t>Theo</a:t>
            </a:r>
            <a:r>
              <a:rPr lang="en-US" altLang="en-US" sz="2000" b="1">
                <a:solidFill>
                  <a:srgbClr val="0000FF"/>
                </a:solidFill>
                <a:latin typeface="Times New Roman" panose="02020603050405020304" pitchFamily="18" charset="0"/>
              </a:rPr>
              <a:t> Nguyễn Thị Xuyến</a:t>
            </a:r>
          </a:p>
        </p:txBody>
      </p:sp>
      <p:sp>
        <p:nvSpPr>
          <p:cNvPr id="59402" name="Line 10"/>
          <p:cNvSpPr>
            <a:spLocks noChangeShapeType="1"/>
          </p:cNvSpPr>
          <p:nvPr/>
        </p:nvSpPr>
        <p:spPr bwMode="auto">
          <a:xfrm>
            <a:off x="1342720" y="192809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flipV="1">
            <a:off x="1238920" y="2273008"/>
            <a:ext cx="3874639" cy="176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p:cNvSpPr>
            <a:spLocks noChangeShapeType="1"/>
          </p:cNvSpPr>
          <p:nvPr/>
        </p:nvSpPr>
        <p:spPr bwMode="auto">
          <a:xfrm>
            <a:off x="2105875" y="5576454"/>
            <a:ext cx="56803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xmlns="" id="{91DA4B35-E453-428A-89AD-27B1FBF69BB5}"/>
              </a:ext>
            </a:extLst>
          </p:cNvPr>
          <p:cNvSpPr>
            <a:spLocks noChangeShapeType="1"/>
          </p:cNvSpPr>
          <p:nvPr/>
        </p:nvSpPr>
        <p:spPr bwMode="auto">
          <a:xfrm>
            <a:off x="5629553" y="2290616"/>
            <a:ext cx="5444871"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a:extLst>
              <a:ext uri="{FF2B5EF4-FFF2-40B4-BE49-F238E27FC236}">
                <a16:creationId xmlns:a16="http://schemas.microsoft.com/office/drawing/2014/main" xmlns="" id="{45D1C08A-8F54-49B9-90A5-4208B6EE30A8}"/>
              </a:ext>
            </a:extLst>
          </p:cNvPr>
          <p:cNvSpPr>
            <a:spLocks noChangeShapeType="1"/>
          </p:cNvSpPr>
          <p:nvPr/>
        </p:nvSpPr>
        <p:spPr bwMode="auto">
          <a:xfrm>
            <a:off x="5374160" y="2673358"/>
            <a:ext cx="5700265" cy="78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xmlns="" id="{B8D26AEC-D3B9-4E2F-A779-D522977A200B}"/>
              </a:ext>
            </a:extLst>
          </p:cNvPr>
          <p:cNvSpPr>
            <a:spLocks noChangeShapeType="1"/>
          </p:cNvSpPr>
          <p:nvPr/>
        </p:nvSpPr>
        <p:spPr bwMode="auto">
          <a:xfrm flipV="1">
            <a:off x="9544371" y="1557766"/>
            <a:ext cx="1553104"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1">
            <a:extLst>
              <a:ext uri="{FF2B5EF4-FFF2-40B4-BE49-F238E27FC236}">
                <a16:creationId xmlns:a16="http://schemas.microsoft.com/office/drawing/2014/main" xmlns="" id="{78428334-CE79-4EFF-83EE-B04036A8E00F}"/>
              </a:ext>
            </a:extLst>
          </p:cNvPr>
          <p:cNvSpPr>
            <a:spLocks noChangeShapeType="1"/>
          </p:cNvSpPr>
          <p:nvPr/>
        </p:nvSpPr>
        <p:spPr bwMode="auto">
          <a:xfrm flipV="1">
            <a:off x="4071827" y="1925779"/>
            <a:ext cx="7025648" cy="268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246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strips(downRight)">
                                      <p:cBhvr>
                                        <p:cTn id="11" dur="500"/>
                                        <p:tgtEl>
                                          <p:spTgt spid="59402"/>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strips(downRight)">
                                      <p:cBhvr>
                                        <p:cTn id="19" dur="500"/>
                                        <p:tgtEl>
                                          <p:spTgt spid="59404"/>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500"/>
                                        <p:tgtEl>
                                          <p:spTgt spid="12"/>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strips(downRight)">
                                      <p:cBhvr>
                                        <p:cTn id="31"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526" y="2152505"/>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4525" y="2680142"/>
            <a:ext cx="10870275"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thầy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bè</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qua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hát</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Nhớ</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chi </a:t>
            </a:r>
            <a:r>
              <a:rPr lang="en-US" sz="2800" b="1" dirty="0" err="1">
                <a:solidFill>
                  <a:srgbClr val="7030A0"/>
                </a:solidFill>
                <a:latin typeface="Times New Roman" panose="02020603050405020304" pitchFamily="18" charset="0"/>
                <a:cs typeface="Times New Roman" panose="02020603050405020304" pitchFamily="18" charset="0"/>
              </a:rPr>
              <a:t>tiết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chọn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A7495544-213B-4458-8BC1-AEE9EEC2E000}"/>
              </a:ext>
            </a:extLst>
          </p:cNvPr>
          <p:cNvSpPr txBox="1"/>
          <p:nvPr/>
        </p:nvSpPr>
        <p:spPr bwMode="auto">
          <a:xfrm>
            <a:off x="2273976" y="262014"/>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latin typeface="HP001 4 hàng" panose="020B0603050302020204" pitchFamily="34" charset="0"/>
                <a:cs typeface="Times New Roman" pitchFamily="18" charset="0"/>
              </a:rPr>
              <a:t>Thứ</a:t>
            </a:r>
            <a:r>
              <a:rPr lang="en-US" sz="2800" b="1" dirty="0">
                <a:latin typeface="HP001 4 hàng" panose="020B0603050302020204" pitchFamily="34" charset="0"/>
                <a:cs typeface="Times New Roman" pitchFamily="18" charset="0"/>
              </a:rPr>
              <a:t> </a:t>
            </a:r>
            <a:r>
              <a:rPr lang="en-US" sz="2800" b="1" dirty="0" err="1" smtClean="0">
                <a:latin typeface="HP001 4 hàng" panose="020B0603050302020204" pitchFamily="34" charset="0"/>
                <a:cs typeface="Times New Roman" pitchFamily="18" charset="0"/>
              </a:rPr>
              <a:t>Tư</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ngày</a:t>
            </a:r>
            <a:r>
              <a:rPr lang="en-US" sz="2800" b="1" dirty="0">
                <a:latin typeface="HP001 4 hàng" panose="020B0603050302020204" pitchFamily="34" charset="0"/>
                <a:cs typeface="Times New Roman" pitchFamily="18" charset="0"/>
              </a:rPr>
              <a:t> </a:t>
            </a:r>
            <a:r>
              <a:rPr lang="en-US" sz="2800" b="1" dirty="0" smtClean="0">
                <a:latin typeface="HP001 4 hàng" panose="020B0603050302020204" pitchFamily="34" charset="0"/>
                <a:cs typeface="Times New Roman" pitchFamily="18" charset="0"/>
              </a:rPr>
              <a:t>29</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tháng</a:t>
            </a:r>
            <a:r>
              <a:rPr lang="en-US" sz="2800" b="1" dirty="0">
                <a:latin typeface="HP001 4 hàng" panose="020B0603050302020204" pitchFamily="34" charset="0"/>
                <a:cs typeface="Times New Roman" pitchFamily="18" charset="0"/>
              </a:rPr>
              <a:t> 12 </a:t>
            </a:r>
            <a:r>
              <a:rPr lang="en-US" sz="2800" b="1" dirty="0" err="1">
                <a:latin typeface="HP001 4 hàng" panose="020B0603050302020204" pitchFamily="34" charset="0"/>
                <a:cs typeface="Times New Roman" pitchFamily="18" charset="0"/>
              </a:rPr>
              <a:t>năm</a:t>
            </a:r>
            <a:r>
              <a:rPr lang="en-US" sz="2800" b="1" dirty="0">
                <a:latin typeface="HP001 4 hàng" panose="020B0603050302020204" pitchFamily="34" charset="0"/>
                <a:cs typeface="Times New Roman" pitchFamily="18" charset="0"/>
              </a:rPr>
              <a:t> 2021</a:t>
            </a:r>
          </a:p>
          <a:p>
            <a:pPr algn="ctr"/>
            <a:r>
              <a:rPr lang="en-US" sz="2800" b="1" u="sng" dirty="0" err="1">
                <a:latin typeface="HP001 4 hàng" panose="020B0603050302020204" pitchFamily="34" charset="0"/>
                <a:cs typeface="Times New Roman" pitchFamily="18" charset="0"/>
              </a:rPr>
              <a:t>Tập</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làm</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văn</a:t>
            </a:r>
            <a:endParaRPr lang="en-US" sz="2800" b="1" u="sng" dirty="0">
              <a:latin typeface="HP001 4 hàng" panose="020B0603050302020204" pitchFamily="34" charset="0"/>
              <a:cs typeface="Times New Roman" pitchFamily="18" charset="0"/>
            </a:endParaRPr>
          </a:p>
          <a:p>
            <a:pPr algn="ctr"/>
            <a:r>
              <a:rPr lang="en-US" altLang="en-US" sz="2800" b="1" dirty="0" err="1">
                <a:solidFill>
                  <a:srgbClr val="FF0000"/>
                </a:solidFill>
                <a:latin typeface="HP001 4 hàng" panose="020B0603050302020204" pitchFamily="34" charset="0"/>
              </a:rPr>
              <a:t>Luyện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tập</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tả</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người</a:t>
            </a:r>
            <a:r>
              <a:rPr lang="en-US" altLang="en-US" sz="2800" b="1" dirty="0">
                <a:solidFill>
                  <a:srgbClr val="FF0000"/>
                </a:solidFill>
                <a:latin typeface="HP001 4 hàng" panose="020B0603050302020204" pitchFamily="34" charset="0"/>
              </a:rPr>
              <a:t> </a:t>
            </a:r>
            <a:r>
              <a:rPr lang="en-US" sz="2800" i="1" dirty="0">
                <a:solidFill>
                  <a:srgbClr val="0000FF"/>
                </a:solidFill>
                <a:latin typeface="HP001 4 hàng" panose="020B0603050302020204" pitchFamily="34" charset="0"/>
                <a:cs typeface="Times New Roman" pitchFamily="18" charset="0"/>
              </a:rPr>
              <a:t>(</a:t>
            </a:r>
            <a:r>
              <a:rPr lang="en-US" sz="2800" i="1" dirty="0" err="1">
                <a:solidFill>
                  <a:srgbClr val="0000FF"/>
                </a:solidFill>
                <a:latin typeface="HP001 4 hàng" panose="020B0603050302020204" pitchFamily="34" charset="0"/>
                <a:cs typeface="Times New Roman" pitchFamily="18" charset="0"/>
              </a:rPr>
              <a:t>Tả</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hoạt</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động</a:t>
            </a:r>
            <a:r>
              <a:rPr lang="en-US" sz="2800" i="1" dirty="0">
                <a:solidFill>
                  <a:srgbClr val="0000FF"/>
                </a:solidFill>
                <a:latin typeface="HP001 4 hàng" panose="020B0603050302020204" pitchFamily="34" charset="0"/>
                <a:cs typeface="Times New Roman" pitchFamily="18" charset="0"/>
              </a:rPr>
              <a:t>)</a:t>
            </a:r>
            <a:endParaRPr lang="en-US" sz="2800" i="1" dirty="0">
              <a:solidFill>
                <a:srgbClr val="0070C0"/>
              </a:solidFill>
              <a:latin typeface="HP001 4 hàng" panose="020B0603050302020204" pitchFamily="34" charset="0"/>
              <a:ea typeface="SimSun" pitchFamily="2" charset="-122"/>
            </a:endParaRPr>
          </a:p>
        </p:txBody>
      </p:sp>
      <p:pic>
        <p:nvPicPr>
          <p:cNvPr id="11" name="图片 12">
            <a:extLst>
              <a:ext uri="{FF2B5EF4-FFF2-40B4-BE49-F238E27FC236}">
                <a16:creationId xmlns:a16="http://schemas.microsoft.com/office/drawing/2014/main" xmlns="" id="{124AED70-A800-4D00-9E65-3ABF4C1024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745" y="5275385"/>
            <a:ext cx="3025944" cy="168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31;p4">
            <a:extLst>
              <a:ext uri="{FF2B5EF4-FFF2-40B4-BE49-F238E27FC236}">
                <a16:creationId xmlns:a16="http://schemas.microsoft.com/office/drawing/2014/main" xmlns="" id="{D55941A4-D54E-4EF2-ACAF-2321018F0A9E}"/>
              </a:ext>
            </a:extLst>
          </p:cNvPr>
          <p:cNvPicPr preferRelativeResize="0"/>
          <p:nvPr/>
        </p:nvPicPr>
        <p:blipFill rotWithShape="1">
          <a:blip r:embed="rId3">
            <a:alphaModFix/>
          </a:blip>
          <a:srcRect/>
          <a:stretch/>
        </p:blipFill>
        <p:spPr>
          <a:xfrm>
            <a:off x="109461" y="161264"/>
            <a:ext cx="2009763" cy="2067541"/>
          </a:xfrm>
          <a:prstGeom prst="rect">
            <a:avLst/>
          </a:prstGeom>
          <a:noFill/>
          <a:ln>
            <a:noFill/>
          </a:ln>
        </p:spPr>
      </p:pic>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anim calcmode="lin" valueType="num">
                                      <p:cBhvr>
                                        <p:cTn id="1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9" y="101613"/>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dirty="0" err="1">
                <a:solidFill>
                  <a:srgbClr val="FF0000"/>
                </a:solidFill>
                <a:latin typeface="Times New Roman" pitchFamily="18" charset="0"/>
                <a:cs typeface="Times New Roman" pitchFamily="18" charset="0"/>
              </a:rPr>
              <a:t>Người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được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tả</a:t>
            </a:r>
            <a:endParaRPr lang="en-US" sz="6000" b="1" dirty="0">
              <a:solidFill>
                <a:srgbClr val="FF0000"/>
              </a:solidFill>
              <a:latin typeface="Times New Roman" pitchFamily="18" charset="0"/>
              <a:cs typeface="Times New Roman" pitchFamily="18" charset="0"/>
            </a:endParaRPr>
          </a:p>
        </p:txBody>
      </p:sp>
      <p:pic>
        <p:nvPicPr>
          <p:cNvPr id="64533" name="Picture 21"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94" y="1214650"/>
            <a:ext cx="5592233" cy="54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E4FE1DC4-9533-4483-96A7-6B305EA30FAD}"/>
              </a:ext>
            </a:extLst>
          </p:cNvPr>
          <p:cNvPicPr>
            <a:picLocks noChangeAspect="1"/>
          </p:cNvPicPr>
          <p:nvPr/>
        </p:nvPicPr>
        <p:blipFill>
          <a:blip r:embed="rId4"/>
          <a:stretch>
            <a:fillRect/>
          </a:stretch>
        </p:blipFill>
        <p:spPr>
          <a:xfrm>
            <a:off x="6096007" y="1245618"/>
            <a:ext cx="5803015" cy="5387197"/>
          </a:xfrm>
          <a:prstGeom prst="rect">
            <a:avLst/>
          </a:prstGeom>
        </p:spPr>
      </p:pic>
    </p:spTree>
    <p:extLst>
      <p:ext uri="{BB962C8B-B14F-4D97-AF65-F5344CB8AC3E}">
        <p14:creationId xmlns:p14="http://schemas.microsoft.com/office/powerpoint/2010/main" val="98193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circle(in)">
                                      <p:cBhvr>
                                        <p:cTn id="7" dur="2000"/>
                                        <p:tgtEl>
                                          <p:spTgt spid="6452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4533"/>
                                        </p:tgtEl>
                                        <p:attrNameLst>
                                          <p:attrName>style.visibility</p:attrName>
                                        </p:attrNameLst>
                                      </p:cBhvr>
                                      <p:to>
                                        <p:strVal val="visible"/>
                                      </p:to>
                                    </p:set>
                                    <p:animEffect transition="in" filter="wipe(down)">
                                      <p:cBhvr>
                                        <p:cTn id="11" dur="500"/>
                                        <p:tgtEl>
                                          <p:spTgt spid="6453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101607"/>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Người được tả đang làm gì?</a:t>
            </a:r>
          </a:p>
        </p:txBody>
      </p:sp>
      <p:pic>
        <p:nvPicPr>
          <p:cNvPr id="1030" name="Picture 6" descr="Phụ Nữ Bếp Nấu ăn Hình ảnh | Định dạng hình ảnh PSD 401020581|  vn.lovepik.com">
            <a:extLst>
              <a:ext uri="{FF2B5EF4-FFF2-40B4-BE49-F238E27FC236}">
                <a16:creationId xmlns:a16="http://schemas.microsoft.com/office/drawing/2014/main" xmlns="" id="{3087BADB-998C-4B19-A0F9-2ACA63A6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98" y="1298574"/>
            <a:ext cx="5572833"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ọc Lỏm 10 Mẹo Nấu Ăn Sau, Bạn Sẽ Không Còn &amp;quot;Ám Ảnh&amp;quot; Khi Vào Bếp">
            <a:extLst>
              <a:ext uri="{FF2B5EF4-FFF2-40B4-BE49-F238E27FC236}">
                <a16:creationId xmlns:a16="http://schemas.microsoft.com/office/drawing/2014/main" xmlns="" id="{FA87F2D2-F001-424A-9EC8-E321E0462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 y="1298574"/>
            <a:ext cx="6177884" cy="545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9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1"/>
                                          </p:val>
                                        </p:tav>
                                        <p:tav tm="100000">
                                          <p:val>
                                            <p:strVal val="#ppt_x"/>
                                          </p:val>
                                        </p:tav>
                                      </p:tavLst>
                                    </p:anim>
                                    <p:anim calcmode="lin" valueType="num">
                                      <p:cBhvr>
                                        <p:cTn id="9" dur="500" fill="hold"/>
                                        <p:tgtEl>
                                          <p:spTgt spid="70660"/>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6" presetClass="entr" presetSubtype="16"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childTnLst>
                          </p:cTn>
                        </p:par>
                        <p:par>
                          <p:cTn id="14" fill="hold">
                            <p:stCondLst>
                              <p:cond delay="3500"/>
                            </p:stCondLst>
                            <p:childTnLst>
                              <p:par>
                                <p:cTn id="15" presetID="6" presetClass="entr" presetSubtype="16"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tải xuố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6"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ải xuố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1"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to="" calcmode="lin" valueType="num">
                                      <p:cBhvr>
                                        <p:cTn id="7" dur="1" fill="hold"/>
                                        <p:tgtEl>
                                          <p:spTgt spid="737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 to="" calcmode="lin" valueType="num">
                                      <p:cBhvr>
                                        <p:cTn id="10"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lao công tận tâm - Hànộimới">
            <a:extLst>
              <a:ext uri="{FF2B5EF4-FFF2-40B4-BE49-F238E27FC236}">
                <a16:creationId xmlns:a16="http://schemas.microsoft.com/office/drawing/2014/main" xmlns="" id="{0C7D0E39-039D-4B06-8E51-3E65685F1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88"/>
            <a:ext cx="5825613" cy="6563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nỗi niềm đầy nước mắt của nghề lao công | Xã hội">
            <a:extLst>
              <a:ext uri="{FF2B5EF4-FFF2-40B4-BE49-F238E27FC236}">
                <a16:creationId xmlns:a16="http://schemas.microsoft.com/office/drawing/2014/main" xmlns="" id="{B49A1F34-97CF-4CB0-B867-9A0EB9DEE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488"/>
            <a:ext cx="5943600" cy="656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61" y="382137"/>
            <a:ext cx="5324695"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amrf07800002999-ad8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60" y="382137"/>
            <a:ext cx="5975857"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334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to="" calcmode="lin" valueType="num">
                                      <p:cBhvr>
                                        <p:cTn id="7" dur="1" fill="hold"/>
                                        <p:tgtEl>
                                          <p:spTgt spid="747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 to="" calcmode="lin" valueType="num">
                                      <p:cBhvr>
                                        <p:cTn id="10" dur="1" fill="hold"/>
                                        <p:tgtEl>
                                          <p:spTgt spid="74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extBox 2"/>
          <p:cNvSpPr txBox="1"/>
          <p:nvPr/>
        </p:nvSpPr>
        <p:spPr>
          <a:xfrm>
            <a:off x="864525" y="2680142"/>
            <a:ext cx="10870275" cy="3108543"/>
          </a:xfrm>
          <a:prstGeom prst="rect">
            <a:avLst/>
          </a:prstGeom>
          <a:noFill/>
        </p:spPr>
        <p:txBody>
          <a:bodyPr wrap="square" rtlCol="0">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Gợi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thầy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bè</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ví</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Nhớ</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chi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4526" y="2116409"/>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CD05B7E-0FC7-48C6-A4A1-66780D5B9944}"/>
              </a:ext>
            </a:extLst>
          </p:cNvPr>
          <p:cNvSpPr txBox="1"/>
          <p:nvPr/>
        </p:nvSpPr>
        <p:spPr bwMode="auto">
          <a:xfrm>
            <a:off x="2273976" y="262014"/>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latin typeface="HP001 4 hàng" panose="020B0603050302020204" pitchFamily="34" charset="0"/>
                <a:cs typeface="Times New Roman" pitchFamily="18" charset="0"/>
              </a:rPr>
              <a:t>Thứ</a:t>
            </a:r>
            <a:r>
              <a:rPr lang="en-US" sz="2800" b="1" dirty="0">
                <a:latin typeface="HP001 4 hàng" panose="020B0603050302020204" pitchFamily="34" charset="0"/>
                <a:cs typeface="Times New Roman" pitchFamily="18" charset="0"/>
              </a:rPr>
              <a:t> </a:t>
            </a:r>
            <a:r>
              <a:rPr lang="en-US" sz="2800" b="1" dirty="0" err="1" smtClean="0">
                <a:latin typeface="HP001 4 hàng" panose="020B0603050302020204" pitchFamily="34" charset="0"/>
                <a:cs typeface="Times New Roman" pitchFamily="18" charset="0"/>
              </a:rPr>
              <a:t>Tư</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ngày</a:t>
            </a:r>
            <a:r>
              <a:rPr lang="en-US" sz="2800" b="1" dirty="0">
                <a:latin typeface="HP001 4 hàng" panose="020B0603050302020204" pitchFamily="34" charset="0"/>
                <a:cs typeface="Times New Roman" pitchFamily="18" charset="0"/>
              </a:rPr>
              <a:t> </a:t>
            </a:r>
            <a:r>
              <a:rPr lang="en-US" sz="2800" b="1" dirty="0" smtClean="0">
                <a:latin typeface="HP001 4 hàng" panose="020B0603050302020204" pitchFamily="34" charset="0"/>
                <a:cs typeface="Times New Roman" pitchFamily="18" charset="0"/>
              </a:rPr>
              <a:t>29</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tháng</a:t>
            </a:r>
            <a:r>
              <a:rPr lang="en-US" sz="2800" b="1" dirty="0">
                <a:latin typeface="HP001 4 hàng" panose="020B0603050302020204" pitchFamily="34" charset="0"/>
                <a:cs typeface="Times New Roman" pitchFamily="18" charset="0"/>
              </a:rPr>
              <a:t> 12 </a:t>
            </a:r>
            <a:r>
              <a:rPr lang="en-US" sz="2800" b="1" dirty="0" err="1">
                <a:latin typeface="HP001 4 hàng" panose="020B0603050302020204" pitchFamily="34" charset="0"/>
                <a:cs typeface="Times New Roman" pitchFamily="18" charset="0"/>
              </a:rPr>
              <a:t>năm</a:t>
            </a:r>
            <a:r>
              <a:rPr lang="en-US" sz="2800" b="1" dirty="0">
                <a:latin typeface="HP001 4 hàng" panose="020B0603050302020204" pitchFamily="34" charset="0"/>
                <a:cs typeface="Times New Roman" pitchFamily="18" charset="0"/>
              </a:rPr>
              <a:t> 2021</a:t>
            </a:r>
          </a:p>
          <a:p>
            <a:pPr algn="ctr"/>
            <a:r>
              <a:rPr lang="en-US" sz="2800" b="1" u="sng" dirty="0" err="1">
                <a:latin typeface="HP001 4 hàng" panose="020B0603050302020204" pitchFamily="34" charset="0"/>
                <a:cs typeface="Times New Roman" pitchFamily="18" charset="0"/>
              </a:rPr>
              <a:t>Tập</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làm</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văn</a:t>
            </a:r>
            <a:endParaRPr lang="en-US" sz="2800" b="1" u="sng" dirty="0">
              <a:latin typeface="HP001 4 hàng" panose="020B0603050302020204" pitchFamily="34" charset="0"/>
              <a:cs typeface="Times New Roman" pitchFamily="18" charset="0"/>
            </a:endParaRPr>
          </a:p>
          <a:p>
            <a:pPr algn="ctr"/>
            <a:r>
              <a:rPr lang="en-US" altLang="en-US" sz="2800" b="1" dirty="0" err="1">
                <a:solidFill>
                  <a:srgbClr val="FF0000"/>
                </a:solidFill>
                <a:latin typeface="HP001 4 hàng" panose="020B0603050302020204" pitchFamily="34" charset="0"/>
              </a:rPr>
              <a:t>Luyện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tập</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tả</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người</a:t>
            </a:r>
            <a:r>
              <a:rPr lang="en-US" altLang="en-US" sz="2800" b="1" dirty="0">
                <a:solidFill>
                  <a:srgbClr val="FF0000"/>
                </a:solidFill>
                <a:latin typeface="HP001 4 hàng" panose="020B0603050302020204" pitchFamily="34" charset="0"/>
              </a:rPr>
              <a:t> </a:t>
            </a:r>
            <a:r>
              <a:rPr lang="en-US" sz="2800" i="1" dirty="0">
                <a:solidFill>
                  <a:srgbClr val="0000FF"/>
                </a:solidFill>
                <a:latin typeface="HP001 4 hàng" panose="020B0603050302020204" pitchFamily="34" charset="0"/>
                <a:cs typeface="Times New Roman" pitchFamily="18" charset="0"/>
              </a:rPr>
              <a:t>(</a:t>
            </a:r>
            <a:r>
              <a:rPr lang="en-US" sz="2800" i="1" dirty="0" err="1">
                <a:solidFill>
                  <a:srgbClr val="0000FF"/>
                </a:solidFill>
                <a:latin typeface="HP001 4 hàng" panose="020B0603050302020204" pitchFamily="34" charset="0"/>
                <a:cs typeface="Times New Roman" pitchFamily="18" charset="0"/>
              </a:rPr>
              <a:t>Tả</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hoạt</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động</a:t>
            </a:r>
            <a:r>
              <a:rPr lang="en-US" sz="2800" i="1" dirty="0">
                <a:solidFill>
                  <a:srgbClr val="0000FF"/>
                </a:solidFill>
                <a:latin typeface="HP001 4 hàng" panose="020B0603050302020204" pitchFamily="34" charset="0"/>
                <a:cs typeface="Times New Roman" pitchFamily="18" charset="0"/>
              </a:rPr>
              <a:t>)</a:t>
            </a:r>
            <a:endParaRPr lang="en-US" sz="2800" i="1" dirty="0">
              <a:solidFill>
                <a:srgbClr val="0070C0"/>
              </a:solidFill>
              <a:latin typeface="HP001 4 hàng" panose="020B0603050302020204" pitchFamily="34" charset="0"/>
              <a:ea typeface="SimSun" pitchFamily="2" charset="-122"/>
            </a:endParaRP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94" y="0"/>
            <a:ext cx="12147553"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1790762" y="297247"/>
            <a:ext cx="9834033" cy="1000125"/>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6" name="Title 1"/>
          <p:cNvSpPr txBox="1"/>
          <p:nvPr/>
        </p:nvSpPr>
        <p:spPr>
          <a:xfrm>
            <a:off x="-44449" y="2394434"/>
            <a:ext cx="12192001" cy="1363265"/>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4500" b="1" dirty="0">
                <a:solidFill>
                  <a:srgbClr val="7030A0"/>
                </a:solidFill>
                <a:latin typeface="Times New Roman" panose="02020603050405020304" pitchFamily="18" charset="0"/>
                <a:cs typeface="Times New Roman" panose="02020603050405020304" pitchFamily="18" charset="0"/>
              </a:rPr>
              <a:t>MÔN </a:t>
            </a:r>
            <a:r>
              <a:rPr lang="en-US" sz="4500" b="1" dirty="0" smtClean="0">
                <a:solidFill>
                  <a:srgbClr val="7030A0"/>
                </a:solidFill>
                <a:latin typeface="Times New Roman" panose="02020603050405020304" pitchFamily="18" charset="0"/>
                <a:cs typeface="Times New Roman" panose="02020603050405020304" pitchFamily="18" charset="0"/>
              </a:rPr>
              <a:t>TIẾNG VIỆT</a:t>
            </a:r>
            <a:endParaRPr lang="en-US" sz="45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056725" y="3774446"/>
            <a:ext cx="10769600" cy="835819"/>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en-US" sz="3000" b="1" dirty="0" err="1">
                <a:solidFill>
                  <a:srgbClr val="ED7D31"/>
                </a:solidFill>
                <a:latin typeface="Times New Roman" panose="02020603050405020304" pitchFamily="18" charset="0"/>
                <a:cs typeface="Times New Roman" panose="02020603050405020304" pitchFamily="18" charset="0"/>
              </a:rPr>
              <a:t>Giáo</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viên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thực</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hiện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Giáo</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viên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khối</a:t>
            </a:r>
            <a:r>
              <a:rPr lang="en-US" sz="3000" b="1" dirty="0">
                <a:solidFill>
                  <a:srgbClr val="ED7D31"/>
                </a:solidFill>
                <a:latin typeface="Times New Roman" panose="02020603050405020304" pitchFamily="18" charset="0"/>
                <a:cs typeface="Times New Roman" panose="02020603050405020304" pitchFamily="18" charset="0"/>
              </a:rPr>
              <a:t> 5 </a:t>
            </a:r>
          </a:p>
        </p:txBody>
      </p:sp>
      <p:sp>
        <p:nvSpPr>
          <p:cNvPr id="14" name="Title 1"/>
          <p:cNvSpPr txBox="1"/>
          <p:nvPr/>
        </p:nvSpPr>
        <p:spPr>
          <a:xfrm>
            <a:off x="620184" y="4508984"/>
            <a:ext cx="10769600" cy="835819"/>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3000" i="1" dirty="0" err="1">
                <a:solidFill>
                  <a:srgbClr val="00B050"/>
                </a:solidFill>
                <a:latin typeface="Times New Roman" panose="02020603050405020304" pitchFamily="18" charset="0"/>
                <a:cs typeface="Times New Roman" panose="02020603050405020304" pitchFamily="18" charset="0"/>
              </a:rPr>
              <a:t>Quận</a:t>
            </a:r>
            <a:r>
              <a:rPr lang="en-US" sz="3000" i="1" dirty="0">
                <a:solidFill>
                  <a:srgbClr val="00B050"/>
                </a:solidFill>
                <a:latin typeface="Times New Roman" panose="02020603050405020304" pitchFamily="18" charset="0"/>
                <a:cs typeface="Times New Roman" panose="02020603050405020304" pitchFamily="18" charset="0"/>
              </a:rPr>
              <a:t> 3, </a:t>
            </a:r>
            <a:r>
              <a:rPr lang="en-US" sz="3000" i="1" dirty="0" err="1">
                <a:solidFill>
                  <a:srgbClr val="00B050"/>
                </a:solidFill>
                <a:latin typeface="Times New Roman" panose="02020603050405020304" pitchFamily="18" charset="0"/>
                <a:cs typeface="Times New Roman" panose="02020603050405020304" pitchFamily="18" charset="0"/>
              </a:rPr>
              <a:t>ngày</a:t>
            </a:r>
            <a:r>
              <a:rPr lang="en-US" sz="3000" i="1" dirty="0">
                <a:solidFill>
                  <a:srgbClr val="00B050"/>
                </a:solidFill>
                <a:latin typeface="Times New Roman" panose="02020603050405020304" pitchFamily="18" charset="0"/>
                <a:cs typeface="Times New Roman" panose="02020603050405020304" pitchFamily="18" charset="0"/>
              </a:rPr>
              <a:t> </a:t>
            </a:r>
            <a:r>
              <a:rPr lang="en-US" sz="3000" i="1" dirty="0" smtClean="0">
                <a:solidFill>
                  <a:srgbClr val="00B050"/>
                </a:solidFill>
                <a:latin typeface="Times New Roman" panose="02020603050405020304" pitchFamily="18" charset="0"/>
                <a:cs typeface="Times New Roman" panose="02020603050405020304" pitchFamily="18" charset="0"/>
              </a:rPr>
              <a:t>29  </a:t>
            </a:r>
            <a:r>
              <a:rPr lang="en-US" sz="3000" i="1" dirty="0" err="1">
                <a:solidFill>
                  <a:srgbClr val="00B050"/>
                </a:solidFill>
                <a:latin typeface="Times New Roman" panose="02020603050405020304" pitchFamily="18" charset="0"/>
                <a:cs typeface="Times New Roman" panose="02020603050405020304" pitchFamily="18" charset="0"/>
              </a:rPr>
              <a:t>tháng</a:t>
            </a:r>
            <a:r>
              <a:rPr lang="en-US" sz="3000" i="1" dirty="0">
                <a:solidFill>
                  <a:srgbClr val="00B050"/>
                </a:solidFill>
                <a:latin typeface="Times New Roman" panose="02020603050405020304" pitchFamily="18" charset="0"/>
                <a:cs typeface="Times New Roman" panose="02020603050405020304" pitchFamily="18" charset="0"/>
              </a:rPr>
              <a:t>  12 </a:t>
            </a:r>
            <a:r>
              <a:rPr lang="en-US" sz="3000" i="1" dirty="0" err="1">
                <a:solidFill>
                  <a:srgbClr val="00B050"/>
                </a:solidFill>
                <a:latin typeface="Times New Roman" panose="02020603050405020304" pitchFamily="18" charset="0"/>
                <a:cs typeface="Times New Roman" panose="02020603050405020304" pitchFamily="18" charset="0"/>
              </a:rPr>
              <a:t>năm</a:t>
            </a:r>
            <a:r>
              <a:rPr lang="en-US" sz="3000" i="1" dirty="0">
                <a:solidFill>
                  <a:srgbClr val="00B050"/>
                </a:solidFill>
                <a:latin typeface="Times New Roman" panose="02020603050405020304" pitchFamily="18" charset="0"/>
                <a:cs typeface="Times New Roman" panose="02020603050405020304" pitchFamily="18" charset="0"/>
              </a:rPr>
              <a:t> 2021</a:t>
            </a:r>
            <a:endParaRPr lang="en-US" sz="3000" i="1" dirty="0">
              <a:solidFill>
                <a:srgbClr val="0070C0"/>
              </a:solidFill>
              <a:latin typeface="Times New Roman" panose="02020603050405020304" pitchFamily="18" charset="0"/>
              <a:cs typeface="Times New Roman" panose="02020603050405020304" pitchFamily="18" charset="0"/>
            </a:endParaRPr>
          </a:p>
        </p:txBody>
      </p:sp>
      <p:pic>
        <p:nvPicPr>
          <p:cNvPr id="9421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659" y="209005"/>
            <a:ext cx="1509184" cy="1113235"/>
          </a:xfrm>
        </p:spPr>
      </p:pic>
      <p:grpSp>
        <p:nvGrpSpPr>
          <p:cNvPr id="94216" name="Group 13"/>
          <p:cNvGrpSpPr>
            <a:grpSpLocks/>
          </p:cNvGrpSpPr>
          <p:nvPr/>
        </p:nvGrpSpPr>
        <p:grpSpPr bwMode="auto">
          <a:xfrm>
            <a:off x="4470431" y="1322171"/>
            <a:ext cx="5272617" cy="0"/>
            <a:chOff x="2584406" y="62033"/>
            <a:chExt cx="5268750" cy="0"/>
          </a:xfrm>
        </p:grpSpPr>
        <p:cxnSp>
          <p:nvCxnSpPr>
            <p:cNvPr id="15" name="Straight Arrow Connector 14"/>
            <p:cNvCxnSpPr/>
            <p:nvPr/>
          </p:nvCxnSpPr>
          <p:spPr>
            <a:xfrm>
              <a:off x="2658436" y="62033"/>
              <a:ext cx="5194720"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2584406" y="62033"/>
              <a:ext cx="1924754"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53056643"/>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89625" y="986573"/>
            <a:ext cx="10834867" cy="6986528"/>
          </a:xfrm>
          <a:prstGeom prst="rect">
            <a:avLst/>
          </a:prstGeom>
          <a:noFill/>
        </p:spPr>
        <p:txBody>
          <a:bodyPr wrap="square" rtlCol="0">
            <a:spAutoFit/>
          </a:bodyPr>
          <a:lstStyle/>
          <a:p>
            <a:pPr algn="just"/>
            <a:r>
              <a:rPr lang="en-US" sz="2800" dirty="0">
                <a:latin typeface="+mj-lt"/>
              </a:rPr>
              <a:t>       </a:t>
            </a:r>
            <a:r>
              <a:rPr lang="vi-VN" sz="2800" dirty="0">
                <a:latin typeface="+mj-lt"/>
              </a:rPr>
              <a:t>Cô giáo em cao cao, dáng người thon gọn, mặc áo dài rất đẹp. </a:t>
            </a:r>
            <a:r>
              <a:rPr lang="en-US" sz="2800" dirty="0" err="1">
                <a:latin typeface="+mj-lt"/>
                <a:cs typeface="Times New Roman" pitchFamily="18" charset="0"/>
              </a:rPr>
              <a:t>Cô</a:t>
            </a:r>
            <a:r>
              <a:rPr lang="en-US" sz="2800" dirty="0">
                <a:latin typeface="+mj-lt"/>
              </a:rPr>
              <a:t> b</a:t>
            </a:r>
            <a:r>
              <a:rPr lang="vi-VN" sz="2800" dirty="0">
                <a:latin typeface="+mj-lt"/>
              </a:rPr>
              <a:t>ước vào lớp</a:t>
            </a:r>
            <a:r>
              <a:rPr lang="en-US" sz="2800" dirty="0">
                <a:latin typeface="+mj-lt"/>
              </a:rPr>
              <a:t>, </a:t>
            </a:r>
            <a:r>
              <a:rPr lang="vi-VN" sz="2800" dirty="0">
                <a:latin typeface="+mj-lt"/>
              </a:rPr>
              <a:t>dịu dàng mời cả lớp ngồi xuống. Bắt đầu giờ học, cô nhẹ nhàng viết lên bảng dòng chữ</a:t>
            </a:r>
            <a:r>
              <a:rPr lang="en-US" sz="2800" dirty="0">
                <a:latin typeface="+mj-lt"/>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mj-lt"/>
                <a:cs typeface="Times New Roman" pitchFamily="18" charset="0"/>
              </a:rPr>
              <a:t>,</a:t>
            </a:r>
            <a:r>
              <a:rPr lang="vi-VN" sz="2800" dirty="0">
                <a:latin typeface="+mj-lt"/>
                <a:cs typeface="Times New Roman" pitchFamily="18" charset="0"/>
              </a:rPr>
              <a:t> </a:t>
            </a:r>
            <a:r>
              <a:rPr lang="vi-VN" sz="2800" dirty="0">
                <a:latin typeface="+mj-lt"/>
              </a:rPr>
              <a:t>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800" dirty="0">
                <a:latin typeface="+mj-lt"/>
              </a:rPr>
              <a:t>.</a:t>
            </a:r>
            <a:r>
              <a:rPr lang="vi-VN" sz="2800" dirty="0">
                <a:latin typeface="+mj-lt"/>
              </a:rPr>
              <a:t>Trong những giờ học căng thẳng, cô thường kể cho chúng em nghe những mẩu chuyện ngắn rất hay và bổ ích. Cả lớp em ai cũng yêu quý và kính trọng cô.</a:t>
            </a:r>
            <a:endParaRPr lang="en-US" sz="2800" dirty="0">
              <a:latin typeface="+mj-lt"/>
            </a:endParaRPr>
          </a:p>
          <a:p>
            <a:pPr algn="just"/>
            <a:r>
              <a:rPr lang="vi-VN" sz="2800" dirty="0">
                <a:solidFill>
                  <a:srgbClr val="002060"/>
                </a:solidFill>
                <a:latin typeface="+mj-lt"/>
              </a:rPr>
              <a:t/>
            </a:r>
            <a:br>
              <a:rPr lang="vi-VN" sz="2800" dirty="0">
                <a:solidFill>
                  <a:srgbClr val="002060"/>
                </a:solidFill>
                <a:latin typeface="+mj-lt"/>
              </a:rPr>
            </a:br>
            <a:r>
              <a:rPr lang="vi-VN" sz="2800" dirty="0">
                <a:solidFill>
                  <a:srgbClr val="002060"/>
                </a:solidFill>
              </a:rPr>
              <a:t/>
            </a:r>
            <a:br>
              <a:rPr lang="vi-VN" sz="2800" dirty="0">
                <a:solidFill>
                  <a:srgbClr val="002060"/>
                </a:solidFill>
              </a:rPr>
            </a:b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944509" y="280703"/>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5023952" y="164097"/>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A55122E0-1297-4576-AC8D-48954656384B}"/>
              </a:ext>
            </a:extLst>
          </p:cNvPr>
          <p:cNvSpPr>
            <a:spLocks noChangeArrowheads="1"/>
          </p:cNvSpPr>
          <p:nvPr/>
        </p:nvSpPr>
        <p:spPr bwMode="auto">
          <a:xfrm>
            <a:off x="843124" y="983282"/>
            <a:ext cx="10807429" cy="526297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20000"/>
              </a:spcBef>
              <a:buFont typeface="Arial" panose="020B0604020202020204" pitchFamily="34" charset="0"/>
              <a:buNone/>
            </a:pPr>
            <a:r>
              <a:rPr lang="en-US" altLang="en-US" sz="2800" dirty="0">
                <a:solidFill>
                  <a:srgbClr val="800080"/>
                </a:solidFill>
                <a:latin typeface="Arial" panose="020B0604020202020204" pitchFamily="34" charset="0"/>
              </a:rPr>
              <a:t>       </a:t>
            </a:r>
            <a:r>
              <a:rPr lang="vi-VN" altLang="en-US" sz="2800" dirty="0">
                <a:latin typeface="Times New Roman" panose="02020603050405020304" pitchFamily="18" charset="0"/>
              </a:rPr>
              <a:t>Vào ngày này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gần</a:t>
            </a:r>
            <a:r>
              <a:rPr lang="vi-VN" altLang="en-US" sz="2800" dirty="0">
                <a:latin typeface="Times New Roman" panose="02020603050405020304" pitchFamily="18" charset="0"/>
              </a:rPr>
              <a:t> hai năm trước, gia đình em đã đón một thành viên mới vô cùng đáng yêu. Đó là bé Bi</a:t>
            </a:r>
            <a:r>
              <a:rPr lang="en-US" altLang="en-US" sz="2800" dirty="0">
                <a:latin typeface="Times New Roman" panose="02020603050405020304" pitchFamily="18" charset="0"/>
              </a:rPr>
              <a:t>n</a:t>
            </a:r>
            <a:r>
              <a:rPr lang="vi-VN" altLang="en-US" sz="2800" dirty="0">
                <a:latin typeface="Times New Roman" panose="02020603050405020304" pitchFamily="18" charset="0"/>
              </a:rPr>
              <a:t> - người em trai của em. Bé </a:t>
            </a:r>
            <a:r>
              <a:rPr lang="en-US" altLang="en-US" sz="2800" dirty="0">
                <a:latin typeface="Times New Roman" panose="02020603050405020304" pitchFamily="18" charset="0"/>
              </a:rPr>
              <a:t>B</a:t>
            </a:r>
            <a:r>
              <a:rPr lang="vi-VN" altLang="en-US" sz="2800" dirty="0">
                <a:latin typeface="Times New Roman" panose="02020603050405020304" pitchFamily="18" charset="0"/>
              </a:rPr>
              <a:t>i</a:t>
            </a:r>
            <a:r>
              <a:rPr lang="en-US" altLang="en-US" sz="2800" dirty="0">
                <a:latin typeface="Times New Roman" panose="02020603050405020304" pitchFamily="18" charset="0"/>
              </a:rPr>
              <a:t>n</a:t>
            </a:r>
            <a:r>
              <a:rPr lang="vi-VN" altLang="en-US" sz="2800" dirty="0">
                <a:latin typeface="Times New Roman" panose="02020603050405020304" pitchFamily="18" charset="0"/>
              </a:rPr>
              <a:t> bây giờ 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gần</a:t>
            </a:r>
            <a:r>
              <a:rPr lang="vi-VN" altLang="en-US" sz="2800" dirty="0">
                <a:latin typeface="Times New Roman" panose="02020603050405020304" pitchFamily="18" charset="0"/>
              </a:rPr>
              <a:t> hai tuổi. Bé đang chập chững biết đi và học nói. Dáng đi của bé khá liêu xiêu do chưa được cứng cáp, bé cứ đi được một đoạn ngắn rồi lại ngã xuống. Được sự động viên, reo hò cổ vũ của mọi người, bé không khóc mà tươi cười đứng dậy đi tiếp, vẫn cái dáng đi liêu xiêu ấy cũng làm cho trái tim của mọi người xung quanh nghiêng ngả vì bé quá đáng yêu. Bé rất hay bi bô tập nói, em là người hay dạy bé nói nhiều nhất nhà. Bé đã bi</a:t>
            </a:r>
            <a:r>
              <a:rPr lang="en-US" altLang="en-US" sz="2800" dirty="0">
                <a:latin typeface="Times New Roman" panose="02020603050405020304" pitchFamily="18" charset="0"/>
              </a:rPr>
              <a:t>ế</a:t>
            </a:r>
            <a:r>
              <a:rPr lang="vi-VN" altLang="en-US" sz="2800" dirty="0">
                <a:latin typeface="Times New Roman" panose="02020603050405020304" pitchFamily="18" charset="0"/>
              </a:rPr>
              <a:t>t chào, gọi ba, bà ơi. Cái giọng ngọng ngọng, chưa rõ thành lời rồi lúc nào cũng </a:t>
            </a:r>
            <a:r>
              <a:rPr lang="en-US" altLang="en-US" sz="2800" dirty="0" err="1">
                <a:latin typeface="Times New Roman" panose="02020603050405020304" pitchFamily="18" charset="0"/>
              </a:rPr>
              <a:t>nh</a:t>
            </a:r>
            <a:r>
              <a:rPr lang="vi-VN" altLang="en-US" sz="2800" dirty="0">
                <a:latin typeface="Times New Roman" panose="02020603050405020304" pitchFamily="18" charset="0"/>
              </a:rPr>
              <a:t>oẻn miệng cười càng làm toát lên sự ngây thơ trên khuân mặt bé. Em rất vui và yêu quý bé. Em luôn muốn phấn đấu trở thành một người anh thật tốt để sau này cho bé noi theo. </a:t>
            </a:r>
          </a:p>
        </p:txBody>
      </p:sp>
    </p:spTree>
    <p:extLst>
      <p:ext uri="{BB962C8B-B14F-4D97-AF65-F5344CB8AC3E}">
        <p14:creationId xmlns:p14="http://schemas.microsoft.com/office/powerpoint/2010/main" val="1791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 y="4"/>
            <a:ext cx="12280900" cy="6857999"/>
          </a:xfrm>
        </p:spPr>
      </p:pic>
      <p:sp>
        <p:nvSpPr>
          <p:cNvPr id="8" name="Title 1"/>
          <p:cNvSpPr txBox="1"/>
          <p:nvPr/>
        </p:nvSpPr>
        <p:spPr>
          <a:xfrm>
            <a:off x="1576917" y="2805129"/>
            <a:ext cx="9489016" cy="2584847"/>
          </a:xfrm>
          <a:prstGeom prst="rect">
            <a:avLst/>
          </a:prstGeom>
        </p:spPr>
        <p:txBody>
          <a:bodyPr lIns="68531" tIns="34265" rIns="68531" bIns="342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109572" name="Title 1"/>
          <p:cNvSpPr>
            <a:spLocks noGrp="1"/>
          </p:cNvSpPr>
          <p:nvPr>
            <p:ph type="title"/>
          </p:nvPr>
        </p:nvSpPr>
        <p:spPr>
          <a:xfrm>
            <a:off x="2857297" y="215733"/>
            <a:ext cx="8731251" cy="990600"/>
          </a:xfrm>
        </p:spPr>
        <p:txBody>
          <a:bodyPr/>
          <a:lstStyle/>
          <a:p>
            <a:pPr algn="ctr" eaLnBrk="1" hangingPunct="1"/>
            <a:r>
              <a:rPr lang="en-US" altLang="en-US" sz="2700" dirty="0" err="1">
                <a:solidFill>
                  <a:srgbClr val="0070C0"/>
                </a:solidFill>
                <a:latin typeface="Times New Roman" pitchFamily="18" charset="0"/>
                <a:cs typeface="Times New Roman" pitchFamily="18" charset="0"/>
              </a:rPr>
              <a:t>Em</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hãy</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chọn</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biểu</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tượng</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thể</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hiện</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mức</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độ</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yêu</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thích</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bài</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học</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của</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em</a:t>
            </a:r>
            <a:r>
              <a:rPr lang="en-US" altLang="en-US" sz="2700" dirty="0">
                <a:solidFill>
                  <a:srgbClr val="0070C0"/>
                </a:solidFill>
                <a:latin typeface="Times New Roman" pitchFamily="18" charset="0"/>
                <a:cs typeface="Times New Roman" pitchFamily="18" charset="0"/>
              </a:rPr>
              <a:t>: </a:t>
            </a:r>
            <a:endParaRPr lang="en-US" altLang="vi-VN" sz="2700" dirty="0">
              <a:solidFill>
                <a:srgbClr val="0070C0"/>
              </a:solidFill>
              <a:latin typeface="Times New Roman" pitchFamily="18" charset="0"/>
              <a:cs typeface="Times New Roman" pitchFamily="18" charset="0"/>
            </a:endParaRPr>
          </a:p>
        </p:txBody>
      </p:sp>
      <p:pic>
        <p:nvPicPr>
          <p:cNvPr id="10957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1217" y="2534849"/>
            <a:ext cx="3835400" cy="198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90" y="2515796"/>
            <a:ext cx="3947583" cy="213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2" descr="C:\Users\Admin\Desktop\mat-vui-icon.png.crdownload"/>
          <p:cNvPicPr>
            <a:picLocks noChangeAspect="1" noChangeArrowheads="1"/>
          </p:cNvPicPr>
          <p:nvPr/>
        </p:nvPicPr>
        <p:blipFill>
          <a:blip r:embed="rId5">
            <a:extLst>
              <a:ext uri="{28A0092B-C50C-407E-A947-70E740481C1C}">
                <a14:useLocalDpi xmlns:a14="http://schemas.microsoft.com/office/drawing/2010/main" val="0"/>
              </a:ext>
            </a:extLst>
          </a:blip>
          <a:srcRect b="18304"/>
          <a:stretch>
            <a:fillRect/>
          </a:stretch>
        </p:blipFill>
        <p:spPr bwMode="auto">
          <a:xfrm>
            <a:off x="4476752" y="2568188"/>
            <a:ext cx="3511549" cy="184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6" name="Group 16"/>
          <p:cNvGrpSpPr>
            <a:grpSpLocks/>
          </p:cNvGrpSpPr>
          <p:nvPr/>
        </p:nvGrpSpPr>
        <p:grpSpPr bwMode="auto">
          <a:xfrm>
            <a:off x="444540" y="4563680"/>
            <a:ext cx="4347633" cy="415498"/>
            <a:chOff x="1624013" y="5029200"/>
            <a:chExt cx="4880924" cy="555108"/>
          </a:xfrm>
        </p:grpSpPr>
        <p:sp>
          <p:nvSpPr>
            <p:cNvPr id="109584" name="Rectangle 10"/>
            <p:cNvSpPr>
              <a:spLocks noChangeArrowheads="1"/>
            </p:cNvSpPr>
            <p:nvPr/>
          </p:nvSpPr>
          <p:spPr bwMode="auto">
            <a:xfrm>
              <a:off x="2160586" y="5029200"/>
              <a:ext cx="4344351" cy="55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Rất hài lòng </a:t>
              </a:r>
            </a:p>
          </p:txBody>
        </p:sp>
        <p:sp>
          <p:nvSpPr>
            <p:cNvPr id="109585" name="TextBox 11"/>
            <p:cNvSpPr txBox="1">
              <a:spLocks noChangeArrowheads="1"/>
            </p:cNvSpPr>
            <p:nvPr/>
          </p:nvSpPr>
          <p:spPr bwMode="auto">
            <a:xfrm>
              <a:off x="1624013" y="5113339"/>
              <a:ext cx="533399" cy="431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grpSp>
        <p:nvGrpSpPr>
          <p:cNvPr id="109577" name="Group 19"/>
          <p:cNvGrpSpPr>
            <a:grpSpLocks/>
          </p:cNvGrpSpPr>
          <p:nvPr/>
        </p:nvGrpSpPr>
        <p:grpSpPr bwMode="auto">
          <a:xfrm>
            <a:off x="4972051" y="4563664"/>
            <a:ext cx="3187700" cy="415498"/>
            <a:chOff x="1624013" y="5029200"/>
            <a:chExt cx="3579771" cy="551748"/>
          </a:xfrm>
        </p:grpSpPr>
        <p:sp>
          <p:nvSpPr>
            <p:cNvPr id="109582" name="Rectangle 10"/>
            <p:cNvSpPr>
              <a:spLocks noChangeArrowheads="1"/>
            </p:cNvSpPr>
            <p:nvPr/>
          </p:nvSpPr>
          <p:spPr bwMode="auto">
            <a:xfrm>
              <a:off x="2160586" y="5029200"/>
              <a:ext cx="3043198" cy="5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Hài lòng </a:t>
              </a:r>
            </a:p>
          </p:txBody>
        </p:sp>
        <p:sp>
          <p:nvSpPr>
            <p:cNvPr id="109583" name="TextBox 11"/>
            <p:cNvSpPr txBox="1">
              <a:spLocks noChangeArrowheads="1"/>
            </p:cNvSpPr>
            <p:nvPr/>
          </p:nvSpPr>
          <p:spPr bwMode="auto">
            <a:xfrm>
              <a:off x="1624013" y="5113338"/>
              <a:ext cx="533400" cy="429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grpSp>
        <p:nvGrpSpPr>
          <p:cNvPr id="109578" name="Group 22"/>
          <p:cNvGrpSpPr>
            <a:grpSpLocks/>
          </p:cNvGrpSpPr>
          <p:nvPr/>
        </p:nvGrpSpPr>
        <p:grpSpPr bwMode="auto">
          <a:xfrm>
            <a:off x="8013703" y="4568435"/>
            <a:ext cx="4214284" cy="415498"/>
            <a:chOff x="1624013" y="5029200"/>
            <a:chExt cx="3694874" cy="554131"/>
          </a:xfrm>
        </p:grpSpPr>
        <p:sp>
          <p:nvSpPr>
            <p:cNvPr id="109580" name="Rectangle 10"/>
            <p:cNvSpPr>
              <a:spLocks noChangeArrowheads="1"/>
            </p:cNvSpPr>
            <p:nvPr/>
          </p:nvSpPr>
          <p:spPr bwMode="auto">
            <a:xfrm>
              <a:off x="2160588" y="5029200"/>
              <a:ext cx="3158299" cy="5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Chưa hài lòng </a:t>
              </a:r>
            </a:p>
          </p:txBody>
        </p:sp>
        <p:sp>
          <p:nvSpPr>
            <p:cNvPr id="109581" name="TextBox 11"/>
            <p:cNvSpPr txBox="1">
              <a:spLocks noChangeArrowheads="1"/>
            </p:cNvSpPr>
            <p:nvPr/>
          </p:nvSpPr>
          <p:spPr bwMode="auto">
            <a:xfrm>
              <a:off x="1624013" y="5113340"/>
              <a:ext cx="533400" cy="430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pic>
        <p:nvPicPr>
          <p:cNvPr id="109579"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1" y="309613"/>
            <a:ext cx="1162051" cy="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88838"/>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 y="0"/>
            <a:ext cx="12192001" cy="6858000"/>
          </a:xfrm>
        </p:spPr>
      </p:pic>
      <p:sp>
        <p:nvSpPr>
          <p:cNvPr id="7" name="Title 1"/>
          <p:cNvSpPr txBox="1"/>
          <p:nvPr/>
        </p:nvSpPr>
        <p:spPr>
          <a:xfrm>
            <a:off x="1627730" y="2561050"/>
            <a:ext cx="8936567"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p:nvPr/>
        </p:nvSpPr>
        <p:spPr>
          <a:xfrm>
            <a:off x="0" y="4354131"/>
            <a:ext cx="12192000"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b="1" dirty="0">
                <a:solidFill>
                  <a:srgbClr val="FF0000"/>
                </a:solidFill>
                <a:latin typeface="Times New Roman" panose="02020603050405020304" pitchFamily="18" charset="0"/>
                <a:cs typeface="Times New Roman" panose="02020603050405020304" pitchFamily="18" charset="0"/>
              </a:rPr>
              <a:t>Trang website </a:t>
            </a:r>
            <a:r>
              <a:rPr lang="en-US" sz="2625" b="1" dirty="0" err="1">
                <a:solidFill>
                  <a:srgbClr val="FF0000"/>
                </a:solidFill>
                <a:latin typeface="Times New Roman" panose="02020603050405020304" pitchFamily="18" charset="0"/>
                <a:cs typeface="Times New Roman" panose="02020603050405020304" pitchFamily="18" charset="0"/>
              </a:rPr>
              <a:t>của</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trường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Nguyễn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Thi</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a:solidFill>
                  <a:srgbClr val="0070C0"/>
                </a:solidFill>
                <a:latin typeface="Times New Roman" panose="02020603050405020304" pitchFamily="18" charset="0"/>
                <a:cs typeface="Times New Roman" panose="02020603050405020304" pitchFamily="18" charset="0"/>
              </a:rPr>
              <a:t>https://thnguyenthiq3.hcm.edu</a:t>
            </a:r>
            <a:r>
              <a:rPr lang="en-US" sz="2625" b="1">
                <a:solidFill>
                  <a:srgbClr val="0070C0"/>
                </a:solidFill>
                <a:latin typeface="Times New Roman" panose="02020603050405020304" pitchFamily="18" charset="0"/>
                <a:cs typeface="Times New Roman" panose="02020603050405020304" pitchFamily="18" charset="0"/>
              </a:rPr>
              <a:t>.vn</a:t>
            </a: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1233335" y="336266"/>
            <a:ext cx="10833100"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15" name="Title 1"/>
          <p:cNvSpPr txBox="1"/>
          <p:nvPr/>
        </p:nvSpPr>
        <p:spPr>
          <a:xfrm>
            <a:off x="2870200" y="3748088"/>
            <a:ext cx="7061200" cy="448866"/>
          </a:xfrm>
          <a:prstGeom prst="rect">
            <a:avLst/>
          </a:prstGeom>
        </p:spPr>
        <p:txBody>
          <a:bodyPr lIns="68555" tIns="34277" rIns="68555" bIns="34277"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en-US" sz="3000" b="1" dirty="0" err="1">
                <a:solidFill>
                  <a:srgbClr val="00B050"/>
                </a:solidFill>
                <a:latin typeface="Times New Roman" panose="02020603050405020304" pitchFamily="18" charset="0"/>
                <a:cs typeface="Times New Roman" panose="02020603050405020304" pitchFamily="18" charset="0"/>
              </a:rPr>
              <a:t>Giáo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viên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thực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err="1">
                <a:solidFill>
                  <a:srgbClr val="00B050"/>
                </a:solidFill>
                <a:latin typeface="Times New Roman" panose="02020603050405020304" pitchFamily="18" charset="0"/>
                <a:cs typeface="Times New Roman" panose="02020603050405020304" pitchFamily="18" charset="0"/>
              </a:rPr>
              <a:t>hiện</a:t>
            </a:r>
            <a:r>
              <a:rPr lang="en-US" sz="3000" b="1">
                <a:solidFill>
                  <a:srgbClr val="00B050"/>
                </a:solidFill>
                <a:latin typeface="Times New Roman" panose="02020603050405020304" pitchFamily="18" charset="0"/>
                <a:cs typeface="Times New Roman" panose="02020603050405020304" pitchFamily="18" charset="0"/>
              </a:rPr>
              <a:t>:</a:t>
            </a:r>
            <a:r>
              <a:rPr lang="en-US" sz="3225" b="1">
                <a:solidFill>
                  <a:srgbClr val="ED7D31"/>
                </a:solidFill>
                <a:latin typeface="Times New Roman" panose="02020603050405020304" pitchFamily="18" charset="0"/>
                <a:cs typeface="Times New Roman" panose="02020603050405020304" pitchFamily="18" charset="0"/>
              </a:rPr>
              <a:t> Giáo viên khối 5</a:t>
            </a:r>
            <a:r>
              <a:rPr lang="en-US" sz="3000" b="1">
                <a:solidFill>
                  <a:srgbClr val="00B050"/>
                </a:solidFill>
                <a:latin typeface="Times New Roman" panose="02020603050405020304" pitchFamily="18" charset="0"/>
                <a:cs typeface="Times New Roman" panose="02020603050405020304" pitchFamily="18" charset="0"/>
              </a:rPr>
              <a:t> </a:t>
            </a:r>
            <a:r>
              <a:rPr lang="en-US" sz="3000" b="1">
                <a:solidFill>
                  <a:srgbClr val="7030A0"/>
                </a:solidFill>
                <a:latin typeface="Times New Roman" panose="02020603050405020304" pitchFamily="18" charset="0"/>
                <a:cs typeface="Times New Roman" panose="02020603050405020304" pitchFamily="18" charset="0"/>
              </a:rPr>
              <a:t> </a:t>
            </a:r>
            <a:endParaRPr lang="en-US" sz="3000" b="1" dirty="0">
              <a:solidFill>
                <a:srgbClr val="0070C0"/>
              </a:solidFill>
              <a:latin typeface="Times New Roman" panose="02020603050405020304" pitchFamily="18" charset="0"/>
              <a:cs typeface="Times New Roman" panose="02020603050405020304" pitchFamily="18" charset="0"/>
            </a:endParaRPr>
          </a:p>
        </p:txBody>
      </p:sp>
      <p:pic>
        <p:nvPicPr>
          <p:cNvPr id="11162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652" y="129692"/>
            <a:ext cx="1475317" cy="11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4" name="Group 13"/>
          <p:cNvGrpSpPr>
            <a:grpSpLocks/>
          </p:cNvGrpSpPr>
          <p:nvPr/>
        </p:nvGrpSpPr>
        <p:grpSpPr bwMode="auto">
          <a:xfrm>
            <a:off x="4551901" y="1503759"/>
            <a:ext cx="3697817" cy="0"/>
            <a:chOff x="2777171" y="209939"/>
            <a:chExt cx="3697102" cy="0"/>
          </a:xfrm>
        </p:grpSpPr>
        <p:cxnSp>
          <p:nvCxnSpPr>
            <p:cNvPr id="16" name="Straight Arrow Connector 15"/>
            <p:cNvCxnSpPr/>
            <p:nvPr/>
          </p:nvCxnSpPr>
          <p:spPr>
            <a:xfrm>
              <a:off x="3039587" y="209939"/>
              <a:ext cx="343468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2777171" y="209939"/>
              <a:ext cx="3462197"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63800689"/>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xmlns=""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xmlns="" id="{1F1561F5-EC53-4B57-9655-FBE5ED13E9D2}"/>
              </a:ext>
            </a:extLst>
          </p:cNvPr>
          <p:cNvSpPr txBox="1">
            <a:spLocks noChangeArrowheads="1"/>
          </p:cNvSpPr>
          <p:nvPr/>
        </p:nvSpPr>
        <p:spPr bwMode="auto">
          <a:xfrm>
            <a:off x="6600833" y="5516575"/>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xmlns="" id="{ACA87FA2-8A0D-48C6-A416-23C3631E9BD4}"/>
              </a:ext>
            </a:extLst>
          </p:cNvPr>
          <p:cNvSpPr txBox="1">
            <a:spLocks noChangeArrowheads="1"/>
          </p:cNvSpPr>
          <p:nvPr/>
        </p:nvSpPr>
        <p:spPr bwMode="auto">
          <a:xfrm>
            <a:off x="6600833"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solidFill>
                  <a:srgbClr val="FF0066"/>
                </a:solidFill>
                <a:cs typeface="Arial" panose="020B0604020202020204" pitchFamily="34" charset="0"/>
              </a:rPr>
              <a:t>SGK – Trang 150</a:t>
            </a:r>
          </a:p>
        </p:txBody>
      </p:sp>
      <p:pic>
        <p:nvPicPr>
          <p:cNvPr id="9221" name="Picture 24" descr="etoilejaunety0">
            <a:extLst>
              <a:ext uri="{FF2B5EF4-FFF2-40B4-BE49-F238E27FC236}">
                <a16:creationId xmlns:a16="http://schemas.microsoft.com/office/drawing/2014/main" xmlns=""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91"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xmlns=""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xmlns=""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WordArt 31">
            <a:extLst>
              <a:ext uri="{FF2B5EF4-FFF2-40B4-BE49-F238E27FC236}">
                <a16:creationId xmlns:a16="http://schemas.microsoft.com/office/drawing/2014/main" xmlns="" id="{763773F7-A6B3-4FD3-BA3B-6ADCBAEBD765}"/>
              </a:ext>
            </a:extLst>
          </p:cNvPr>
          <p:cNvSpPr>
            <a:spLocks noChangeArrowheads="1" noChangeShapeType="1" noTextEdit="1"/>
          </p:cNvSpPr>
          <p:nvPr/>
        </p:nvSpPr>
        <p:spPr bwMode="auto">
          <a:xfrm>
            <a:off x="4926705" y="1328037"/>
            <a:ext cx="4769747" cy="1961804"/>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Môn</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làm</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endPar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9226" name="WordArt 2">
            <a:extLst>
              <a:ext uri="{FF2B5EF4-FFF2-40B4-BE49-F238E27FC236}">
                <a16:creationId xmlns:a16="http://schemas.microsoft.com/office/drawing/2014/main" xmlns="" id="{BF81E30A-4CA9-4597-A46D-FDE49879D9B3}"/>
              </a:ext>
            </a:extLst>
          </p:cNvPr>
          <p:cNvSpPr>
            <a:spLocks noChangeArrowheads="1" noChangeShapeType="1" noTextEdit="1"/>
          </p:cNvSpPr>
          <p:nvPr/>
        </p:nvSpPr>
        <p:spPr bwMode="auto">
          <a:xfrm>
            <a:off x="3251203" y="3868738"/>
            <a:ext cx="9126444" cy="2025650"/>
          </a:xfrm>
          <a:prstGeom prst="rect">
            <a:avLst/>
          </a:prstGeom>
        </p:spPr>
        <p:txBody>
          <a:bodyPr wrap="none" fromWordArt="1">
            <a:prstTxWarp prst="textPlain">
              <a:avLst>
                <a:gd name="adj" fmla="val 50000"/>
              </a:avLst>
            </a:prstTxWarp>
          </a:bodyPr>
          <a:lstStyle/>
          <a:p>
            <a:pPr algn="ct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tả</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người</a:t>
            </a:r>
            <a:endPar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Tả</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hoạt</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động</a:t>
            </a:r>
            <a:r>
              <a:rPr lang="en-US" sz="4800" b="1" kern="10" dirty="0">
                <a:ln w="12700">
                  <a:solidFill>
                    <a:srgbClr val="0080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E6783E29-FCF7-46D2-85E1-DDE8D9221531}"/>
              </a:ext>
            </a:extLst>
          </p:cNvPr>
          <p:cNvSpPr txBox="1"/>
          <p:nvPr/>
        </p:nvSpPr>
        <p:spPr>
          <a:xfrm>
            <a:off x="246341" y="227738"/>
            <a:ext cx="1234161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CHÀO MỪNG CÁC CON ĐẾN VỚI  TIẾT HỌC TRỰC TUYẾN</a:t>
            </a:r>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WordArt 4">
            <a:extLst>
              <a:ext uri="{FF2B5EF4-FFF2-40B4-BE49-F238E27FC236}">
                <a16:creationId xmlns:a16="http://schemas.microsoft.com/office/drawing/2014/main" xmlns="" id="{F926FC72-0831-45EB-B09B-03434032F617}"/>
              </a:ext>
            </a:extLst>
          </p:cNvPr>
          <p:cNvSpPr>
            <a:spLocks noChangeArrowheads="1" noChangeShapeType="1" noTextEdit="1"/>
          </p:cNvSpPr>
          <p:nvPr/>
        </p:nvSpPr>
        <p:spPr bwMode="auto">
          <a:xfrm>
            <a:off x="614628" y="1245667"/>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Text Box 8">
            <a:extLst>
              <a:ext uri="{FF2B5EF4-FFF2-40B4-BE49-F238E27FC236}">
                <a16:creationId xmlns:a16="http://schemas.microsoft.com/office/drawing/2014/main" xmlns="" id="{C28CCA5D-9A4A-4D33-AB0D-0503F9C48065}"/>
              </a:ext>
            </a:extLst>
          </p:cNvPr>
          <p:cNvSpPr txBox="1">
            <a:spLocks noChangeArrowheads="1"/>
          </p:cNvSpPr>
          <p:nvPr/>
        </p:nvSpPr>
        <p:spPr bwMode="auto">
          <a:xfrm>
            <a:off x="2714889" y="2063763"/>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Em hãy nêu cấu tạo của bài văn tả người?</a:t>
            </a:r>
          </a:p>
        </p:txBody>
      </p:sp>
      <p:sp>
        <p:nvSpPr>
          <p:cNvPr id="15" name="Text Box 9">
            <a:extLst>
              <a:ext uri="{FF2B5EF4-FFF2-40B4-BE49-F238E27FC236}">
                <a16:creationId xmlns:a16="http://schemas.microsoft.com/office/drawing/2014/main" xmlns="" id="{79379870-F1B7-44ED-8DA9-6CE66677BEDC}"/>
              </a:ext>
            </a:extLst>
          </p:cNvPr>
          <p:cNvSpPr txBox="1">
            <a:spLocks noChangeArrowheads="1"/>
          </p:cNvSpPr>
          <p:nvPr/>
        </p:nvSpPr>
        <p:spPr bwMode="auto">
          <a:xfrm>
            <a:off x="2281135" y="2727569"/>
            <a:ext cx="8534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dirty="0" err="1">
                <a:solidFill>
                  <a:srgbClr val="CC00CC"/>
                </a:solidFill>
                <a:latin typeface="Times New Roman" panose="02020603050405020304" pitchFamily="18" charset="0"/>
                <a:cs typeface="Times New Roman" panose="02020603050405020304" pitchFamily="18" charset="0"/>
              </a:rPr>
              <a:t>Bài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văn</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tả</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người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thường</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có</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ba</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phần</a:t>
            </a:r>
            <a:r>
              <a:rPr lang="en-US" altLang="en-US" sz="2800" b="1" dirty="0">
                <a:solidFill>
                  <a:srgbClr val="CC00CC"/>
                </a:solidFill>
                <a:latin typeface="Times New Roman" panose="02020603050405020304" pitchFamily="18" charset="0"/>
                <a:cs typeface="Times New Roman" panose="02020603050405020304" pitchFamily="18" charset="0"/>
              </a:rPr>
              <a:t>:</a:t>
            </a:r>
            <a:br>
              <a:rPr lang="en-US" altLang="en-US" sz="2800" b="1" dirty="0">
                <a:solidFill>
                  <a:srgbClr val="CC00CC"/>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Mở</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Giới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thiệu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định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2. </a:t>
            </a:r>
            <a:r>
              <a:rPr lang="en-US" altLang="en-US" sz="2800" b="1" dirty="0" err="1">
                <a:solidFill>
                  <a:srgbClr val="008000"/>
                </a:solidFill>
                <a:latin typeface="Times New Roman" panose="02020603050405020304" pitchFamily="18" charset="0"/>
                <a:cs typeface="Times New Roman" panose="02020603050405020304" pitchFamily="18" charset="0"/>
              </a:rPr>
              <a:t>Thân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a,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ngoại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điểm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nổi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tầm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ăn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khuôn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đôi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răng</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b,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tính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tình,hoạt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động</a:t>
            </a:r>
            <a:r>
              <a:rPr lang="en-US" altLang="en-US" sz="2800" b="1" dirty="0">
                <a:solidFill>
                  <a:srgbClr val="008000"/>
                </a:solidFill>
                <a:latin typeface="Times New Roman" panose="02020603050405020304" pitchFamily="18" charset="0"/>
                <a:cs typeface="Times New Roman" panose="02020603050405020304" pitchFamily="18" charset="0"/>
              </a:rPr>
              <a:t> ( </a:t>
            </a:r>
            <a:r>
              <a:rPr lang="en-US" altLang="en-US" sz="2800" b="1" dirty="0" err="1">
                <a:solidFill>
                  <a:srgbClr val="008000"/>
                </a:solidFill>
                <a:latin typeface="Times New Roman" panose="02020603050405020304" pitchFamily="18" charset="0"/>
                <a:cs typeface="Times New Roman" panose="02020603050405020304" pitchFamily="18" charset="0"/>
              </a:rPr>
              <a:t>lời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chỉ</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quen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khác</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3. </a:t>
            </a:r>
            <a:r>
              <a:rPr lang="en-US" altLang="en-US" sz="2800" b="1" dirty="0" err="1">
                <a:solidFill>
                  <a:srgbClr val="008000"/>
                </a:solidFill>
                <a:latin typeface="Times New Roman" panose="02020603050405020304" pitchFamily="18" charset="0"/>
                <a:cs typeface="Times New Roman" panose="02020603050405020304" pitchFamily="18" charset="0"/>
              </a:rPr>
              <a:t>Kết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cảm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nghĩ</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1" name="TextBox 1">
            <a:extLst>
              <a:ext uri="{FF2B5EF4-FFF2-40B4-BE49-F238E27FC236}">
                <a16:creationId xmlns:a16="http://schemas.microsoft.com/office/drawing/2014/main" xmlns="" id="{2D67B57C-5455-4A9D-AA55-835A643ED5B0}"/>
              </a:ext>
            </a:extLst>
          </p:cNvPr>
          <p:cNvSpPr txBox="1">
            <a:spLocks noChangeArrowheads="1"/>
          </p:cNvSpPr>
          <p:nvPr/>
        </p:nvSpPr>
        <p:spPr bwMode="auto">
          <a:xfrm>
            <a:off x="2171700" y="286836"/>
            <a:ext cx="7848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000000"/>
                </a:solidFill>
                <a:latin typeface="HP001 4 hàng" panose="020B0603050302020204" pitchFamily="34" charset="0"/>
              </a:rPr>
              <a:t>Thứ</a:t>
            </a:r>
            <a:r>
              <a:rPr lang="en-US" altLang="en-US" b="1" dirty="0">
                <a:solidFill>
                  <a:srgbClr val="000000"/>
                </a:solidFill>
                <a:latin typeface="HP001 4 hàng" panose="020B0603050302020204" pitchFamily="34" charset="0"/>
              </a:rPr>
              <a:t> </a:t>
            </a:r>
            <a:r>
              <a:rPr lang="en-US" altLang="en-US" b="1" dirty="0" err="1" smtClean="0">
                <a:solidFill>
                  <a:srgbClr val="000000"/>
                </a:solidFill>
                <a:latin typeface="HP001 4 hàng" panose="020B0603050302020204" pitchFamily="34" charset="0"/>
              </a:rPr>
              <a:t>Tư</a:t>
            </a:r>
            <a:r>
              <a:rPr lang="en-US" altLang="en-US" b="1" dirty="0" smtClean="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ngày</a:t>
            </a:r>
            <a:r>
              <a:rPr lang="en-US" altLang="en-US" b="1" dirty="0">
                <a:solidFill>
                  <a:srgbClr val="000000"/>
                </a:solidFill>
                <a:latin typeface="HP001 4 hàng" panose="020B0603050302020204" pitchFamily="34" charset="0"/>
              </a:rPr>
              <a:t> </a:t>
            </a:r>
            <a:r>
              <a:rPr lang="en-US" altLang="en-US" b="1" dirty="0" smtClean="0">
                <a:solidFill>
                  <a:srgbClr val="000000"/>
                </a:solidFill>
                <a:latin typeface="HP001 4 hàng" panose="020B0603050302020204" pitchFamily="34" charset="0"/>
              </a:rPr>
              <a:t>29</a:t>
            </a:r>
            <a:r>
              <a:rPr lang="en-US" altLang="en-US" b="1" dirty="0" smtClean="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tháng</a:t>
            </a:r>
            <a:r>
              <a:rPr lang="en-US" altLang="en-US" b="1" dirty="0">
                <a:solidFill>
                  <a:srgbClr val="000000"/>
                </a:solidFill>
                <a:latin typeface="HP001 4 hàng" panose="020B0603050302020204" pitchFamily="34" charset="0"/>
              </a:rPr>
              <a:t> 12 </a:t>
            </a:r>
            <a:r>
              <a:rPr lang="en-US" altLang="en-US" b="1" dirty="0" err="1">
                <a:solidFill>
                  <a:srgbClr val="000000"/>
                </a:solidFill>
                <a:latin typeface="HP001 4 hàng" panose="020B0603050302020204" pitchFamily="34" charset="0"/>
              </a:rPr>
              <a:t>năm</a:t>
            </a:r>
            <a:r>
              <a:rPr lang="en-US" altLang="en-US" b="1" dirty="0">
                <a:solidFill>
                  <a:srgbClr val="000000"/>
                </a:solidFill>
                <a:latin typeface="HP001 4 hàng" panose="020B0603050302020204" pitchFamily="34" charset="0"/>
              </a:rPr>
              <a:t> 2021</a:t>
            </a:r>
          </a:p>
          <a:p>
            <a:pPr algn="ctr">
              <a:spcBef>
                <a:spcPct val="0"/>
              </a:spcBef>
              <a:buFontTx/>
              <a:buNone/>
            </a:pPr>
            <a:r>
              <a:rPr lang="en-US" altLang="en-US" b="1" dirty="0" err="1">
                <a:solidFill>
                  <a:srgbClr val="000000"/>
                </a:solidFill>
                <a:latin typeface="HP001 4 hàng" panose="020B0603050302020204" pitchFamily="34" charset="0"/>
              </a:rPr>
              <a:t>Tập</a:t>
            </a:r>
            <a:r>
              <a:rPr lang="en-US" altLang="en-US" b="1" dirty="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làm</a:t>
            </a:r>
            <a:r>
              <a:rPr lang="en-US" altLang="en-US" b="1" dirty="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văn</a:t>
            </a:r>
            <a:endParaRPr lang="en-US" altLang="en-US" b="1" dirty="0">
              <a:solidFill>
                <a:srgbClr val="000000"/>
              </a:solidFill>
              <a:latin typeface="HP001 4 hàng" panose="020B0603050302020204" pitchFamily="34" charset="0"/>
            </a:endParaRPr>
          </a:p>
        </p:txBody>
      </p:sp>
    </p:spTree>
    <p:extLst>
      <p:ext uri="{BB962C8B-B14F-4D97-AF65-F5344CB8AC3E}">
        <p14:creationId xmlns:p14="http://schemas.microsoft.com/office/powerpoint/2010/main" val="19174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331665" y="3707922"/>
            <a:ext cx="11291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3" name="WordArt 4">
            <a:extLst>
              <a:ext uri="{FF2B5EF4-FFF2-40B4-BE49-F238E27FC236}">
                <a16:creationId xmlns:a16="http://schemas.microsoft.com/office/drawing/2014/main" xmlns="" id="{E456F15F-C4E5-4B02-A6A3-EE5325CC91A3}"/>
              </a:ext>
            </a:extLst>
          </p:cNvPr>
          <p:cNvSpPr>
            <a:spLocks noChangeArrowheads="1" noChangeShapeType="1" noTextEdit="1"/>
          </p:cNvSpPr>
          <p:nvPr/>
        </p:nvSpPr>
        <p:spPr bwMode="auto">
          <a:xfrm>
            <a:off x="1153128" y="2457120"/>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hành</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1" name="TextBox 1">
            <a:extLst>
              <a:ext uri="{FF2B5EF4-FFF2-40B4-BE49-F238E27FC236}">
                <a16:creationId xmlns:a16="http://schemas.microsoft.com/office/drawing/2014/main" xmlns="" id="{058071F4-E376-4CD0-A440-06293B832F1F}"/>
              </a:ext>
            </a:extLst>
          </p:cNvPr>
          <p:cNvSpPr txBox="1">
            <a:spLocks noChangeArrowheads="1"/>
          </p:cNvSpPr>
          <p:nvPr/>
        </p:nvSpPr>
        <p:spPr bwMode="auto">
          <a:xfrm>
            <a:off x="2354580" y="436666"/>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000000"/>
                </a:solidFill>
                <a:latin typeface="HP001 4 hàng" panose="020B0603050302020204" pitchFamily="34" charset="0"/>
              </a:rPr>
              <a:t>Thứ</a:t>
            </a:r>
            <a:r>
              <a:rPr lang="en-US" altLang="en-US" b="1" dirty="0">
                <a:solidFill>
                  <a:srgbClr val="000000"/>
                </a:solidFill>
                <a:latin typeface="HP001 4 hàng" panose="020B0603050302020204" pitchFamily="34" charset="0"/>
              </a:rPr>
              <a:t> </a:t>
            </a:r>
            <a:r>
              <a:rPr lang="en-US" altLang="en-US" b="1" dirty="0" err="1" smtClean="0">
                <a:solidFill>
                  <a:srgbClr val="000000"/>
                </a:solidFill>
                <a:latin typeface="HP001 4 hàng" panose="020B0603050302020204" pitchFamily="34" charset="0"/>
              </a:rPr>
              <a:t>Tư</a:t>
            </a:r>
            <a:r>
              <a:rPr lang="en-US" altLang="en-US" b="1" dirty="0" smtClean="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ngày</a:t>
            </a:r>
            <a:r>
              <a:rPr lang="en-US" altLang="en-US" b="1" dirty="0">
                <a:solidFill>
                  <a:srgbClr val="000000"/>
                </a:solidFill>
                <a:latin typeface="HP001 4 hàng" panose="020B0603050302020204" pitchFamily="34" charset="0"/>
              </a:rPr>
              <a:t> </a:t>
            </a:r>
            <a:r>
              <a:rPr lang="en-US" altLang="en-US" b="1" dirty="0" smtClean="0">
                <a:solidFill>
                  <a:srgbClr val="000000"/>
                </a:solidFill>
                <a:latin typeface="HP001 4 hàng" panose="020B0603050302020204" pitchFamily="34" charset="0"/>
              </a:rPr>
              <a:t>29</a:t>
            </a:r>
            <a:r>
              <a:rPr lang="en-US" altLang="en-US" b="1" dirty="0" smtClean="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tháng</a:t>
            </a:r>
            <a:r>
              <a:rPr lang="en-US" altLang="en-US" b="1" dirty="0">
                <a:solidFill>
                  <a:srgbClr val="000000"/>
                </a:solidFill>
                <a:latin typeface="HP001 4 hàng" panose="020B0603050302020204" pitchFamily="34" charset="0"/>
              </a:rPr>
              <a:t> 12 </a:t>
            </a:r>
            <a:r>
              <a:rPr lang="en-US" altLang="en-US" b="1" dirty="0" err="1">
                <a:solidFill>
                  <a:srgbClr val="000000"/>
                </a:solidFill>
                <a:latin typeface="HP001 4 hàng" panose="020B0603050302020204" pitchFamily="34" charset="0"/>
              </a:rPr>
              <a:t>năm</a:t>
            </a:r>
            <a:r>
              <a:rPr lang="en-US" altLang="en-US" b="1" dirty="0">
                <a:solidFill>
                  <a:srgbClr val="000000"/>
                </a:solidFill>
                <a:latin typeface="HP001 4 hàng" panose="020B0603050302020204" pitchFamily="34" charset="0"/>
              </a:rPr>
              <a:t> 2021</a:t>
            </a:r>
          </a:p>
          <a:p>
            <a:pPr algn="ctr">
              <a:spcBef>
                <a:spcPct val="0"/>
              </a:spcBef>
              <a:buFontTx/>
              <a:buNone/>
            </a:pPr>
            <a:r>
              <a:rPr lang="en-US" altLang="en-US" b="1" dirty="0" err="1">
                <a:solidFill>
                  <a:srgbClr val="000000"/>
                </a:solidFill>
                <a:latin typeface="HP001 4 hàng" panose="020B0603050302020204" pitchFamily="34" charset="0"/>
              </a:rPr>
              <a:t>Tập</a:t>
            </a:r>
            <a:r>
              <a:rPr lang="en-US" altLang="en-US" b="1" dirty="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làm</a:t>
            </a:r>
            <a:r>
              <a:rPr lang="en-US" altLang="en-US" b="1" dirty="0">
                <a:solidFill>
                  <a:srgbClr val="000000"/>
                </a:solidFill>
                <a:latin typeface="HP001 4 hàng" panose="020B0603050302020204" pitchFamily="34" charset="0"/>
              </a:rPr>
              <a:t> </a:t>
            </a:r>
            <a:r>
              <a:rPr lang="en-US" altLang="en-US" b="1" dirty="0" err="1">
                <a:solidFill>
                  <a:srgbClr val="000000"/>
                </a:solidFill>
                <a:latin typeface="HP001 4 hàng" panose="020B0603050302020204" pitchFamily="34" charset="0"/>
              </a:rPr>
              <a:t>văn</a:t>
            </a:r>
            <a:endParaRPr lang="en-US" altLang="en-US" b="1" dirty="0">
              <a:solidFill>
                <a:srgbClr val="000000"/>
              </a:solidFill>
              <a:latin typeface="HP001 4 hàng" panose="020B0603050302020204" pitchFamily="34" charset="0"/>
            </a:endParaRPr>
          </a:p>
          <a:p>
            <a:pPr algn="ctr">
              <a:spcBef>
                <a:spcPct val="0"/>
              </a:spcBef>
              <a:buFontTx/>
              <a:buNone/>
            </a:pPr>
            <a:r>
              <a:rPr lang="en-US" altLang="en-US" b="1" dirty="0" err="1">
                <a:solidFill>
                  <a:srgbClr val="FF0000"/>
                </a:solidFill>
                <a:latin typeface="HP001 4 hàng" panose="020B0603050302020204" pitchFamily="34" charset="0"/>
              </a:rPr>
              <a:t>Luyện</a:t>
            </a:r>
            <a:r>
              <a:rPr lang="en-US" altLang="en-US" b="1" dirty="0">
                <a:solidFill>
                  <a:srgbClr val="FF0000"/>
                </a:solidFill>
                <a:latin typeface="HP001 4 hàng" panose="020B0603050302020204" pitchFamily="34" charset="0"/>
              </a:rPr>
              <a:t> </a:t>
            </a:r>
            <a:r>
              <a:rPr lang="en-US" altLang="en-US" b="1" dirty="0" err="1">
                <a:solidFill>
                  <a:srgbClr val="FF0000"/>
                </a:solidFill>
                <a:latin typeface="HP001 4 hàng" panose="020B0603050302020204" pitchFamily="34" charset="0"/>
              </a:rPr>
              <a:t>tập</a:t>
            </a:r>
            <a:r>
              <a:rPr lang="en-US" altLang="en-US" b="1" dirty="0">
                <a:solidFill>
                  <a:srgbClr val="FF0000"/>
                </a:solidFill>
                <a:latin typeface="HP001 4 hàng" panose="020B0603050302020204" pitchFamily="34" charset="0"/>
              </a:rPr>
              <a:t> </a:t>
            </a:r>
            <a:r>
              <a:rPr lang="en-US" altLang="en-US" b="1" dirty="0" err="1">
                <a:solidFill>
                  <a:srgbClr val="FF0000"/>
                </a:solidFill>
                <a:latin typeface="HP001 4 hàng" panose="020B0603050302020204" pitchFamily="34" charset="0"/>
              </a:rPr>
              <a:t>tả</a:t>
            </a:r>
            <a:r>
              <a:rPr lang="en-US" altLang="en-US" b="1" dirty="0">
                <a:solidFill>
                  <a:srgbClr val="FF0000"/>
                </a:solidFill>
                <a:latin typeface="HP001 4 hàng" panose="020B0603050302020204" pitchFamily="34" charset="0"/>
              </a:rPr>
              <a:t> </a:t>
            </a:r>
            <a:r>
              <a:rPr lang="en-US" altLang="en-US" b="1" dirty="0" err="1">
                <a:solidFill>
                  <a:srgbClr val="FF0000"/>
                </a:solidFill>
                <a:latin typeface="HP001 4 hàng" panose="020B0603050302020204" pitchFamily="34" charset="0"/>
              </a:rPr>
              <a:t>người</a:t>
            </a:r>
            <a:endParaRPr lang="en-US" altLang="en-US"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583332" y="34043"/>
            <a:ext cx="11020097" cy="6524863"/>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của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chăm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bằng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dày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y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khổng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đội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nón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khăn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trùm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gần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kín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hở</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mỗi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mũi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cầm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chiếc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xếp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bọc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chỗ</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đập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chúng</a:t>
            </a:r>
            <a:r>
              <a:rPr lang="en-US" altLang="en-US" sz="2600" dirty="0">
                <a:solidFill>
                  <a:srgbClr val="002060"/>
                </a:solidFill>
                <a:latin typeface="Times New Roman" panose="02020603050405020304" pitchFamily="18" charset="0"/>
              </a:rPr>
              <a:t> ken </a:t>
            </a:r>
            <a:r>
              <a:rPr lang="en-US" altLang="en-US" sz="2600" dirty="0" err="1">
                <a:solidFill>
                  <a:srgbClr val="002060"/>
                </a:solidFill>
                <a:latin typeface="Times New Roman" panose="02020603050405020304" pitchFamily="18" charset="0"/>
              </a:rPr>
              <a:t>chắc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nhau</a:t>
            </a:r>
            <a:r>
              <a:rPr lang="en-US" altLang="en-US" sz="2600" dirty="0">
                <a:solidFill>
                  <a:srgbClr val="002060"/>
                </a:solidFill>
                <a:latin typeface="Times New Roman" panose="02020603050405020304" pitchFamily="18" charset="0"/>
              </a:rPr>
              <a:t>. Hai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nhịp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kia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có</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ướt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đẫm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hôi</a:t>
            </a:r>
            <a:r>
              <a:rPr lang="en-US" altLang="en-US" sz="2600" dirty="0">
                <a:solidFill>
                  <a:srgbClr val="002060"/>
                </a:solidFill>
                <a:latin typeface="Times New Roman" panose="02020603050405020304" pitchFamily="18" charset="0"/>
              </a:rPr>
              <a:t> ở </a:t>
            </a:r>
            <a:r>
              <a:rPr lang="en-US" altLang="en-US" sz="2600" dirty="0" err="1">
                <a:solidFill>
                  <a:srgbClr val="002060"/>
                </a:solidFill>
                <a:latin typeface="Times New Roman" panose="02020603050405020304" pitchFamily="18" charset="0"/>
              </a:rPr>
              <a:t>lưng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loang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mãi</a:t>
            </a:r>
            <a:r>
              <a:rPr lang="en-US" altLang="en-US" sz="2600" dirty="0">
                <a:solidFill>
                  <a:srgbClr val="002060"/>
                </a:solidFill>
                <a:latin typeface="Times New Roman" panose="02020603050405020304" pitchFamily="18" charset="0"/>
              </a:rPr>
              <a:t>. </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hiện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ổ </a:t>
            </a:r>
            <a:r>
              <a:rPr lang="en-US" altLang="en-US" sz="2600" dirty="0" err="1">
                <a:solidFill>
                  <a:srgbClr val="002060"/>
                </a:solidFill>
                <a:latin typeface="Times New Roman" panose="02020603050405020304" pitchFamily="18" charset="0"/>
              </a:rPr>
              <a:t>gà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lúc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trước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say </a:t>
            </a:r>
            <a:r>
              <a:rPr lang="en-US" altLang="en-US" sz="2600" dirty="0" err="1">
                <a:solidFill>
                  <a:srgbClr val="002060"/>
                </a:solidFill>
                <a:latin typeface="Times New Roman" panose="02020603050405020304" pitchFamily="18" charset="0"/>
              </a:rPr>
              <a:t>sưa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ngắm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miếng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thơm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mùi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rồi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ôm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cổ</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Đẹp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vươn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vai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liền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nheo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nhìn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chói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nụ</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khuôn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a:t>
            </a:r>
            <a:r>
              <a:rPr lang="en-US" altLang="en-US" sz="2600" i="1" dirty="0">
                <a:solidFill>
                  <a:srgbClr val="FF0000"/>
                </a:solidFill>
                <a:latin typeface="Times New Roman" panose="02020603050405020304" pitchFamily="18" charset="0"/>
              </a:rPr>
              <a:t>					                                                        </a:t>
            </a:r>
            <a:r>
              <a:rPr lang="en-US" altLang="en-US" sz="2600" i="1" dirty="0">
                <a:latin typeface="Times New Roman" panose="02020603050405020304" pitchFamily="18" charset="0"/>
              </a:rPr>
              <a:t>Theo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Nguyễn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Xuyến</a:t>
            </a:r>
            <a:endParaRPr lang="en-US" altLang="en-US" sz="2600"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582304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6" y="304800"/>
            <a:ext cx="567064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5200"/>
            <a:ext cx="582304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56" y="3517900"/>
            <a:ext cx="567064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circle(in)">
                                      <p:cBhvr>
                                        <p:cTn id="11" dur="2000"/>
                                        <p:tgtEl>
                                          <p:spTgt spid="5325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3258"/>
                                        </p:tgtEl>
                                        <p:attrNameLst>
                                          <p:attrName>style.visibility</p:attrName>
                                        </p:attrNameLst>
                                      </p:cBhvr>
                                      <p:to>
                                        <p:strVal val="visible"/>
                                      </p:to>
                                    </p:set>
                                    <p:animEffect transition="in" filter="circle(in)">
                                      <p:cBhvr>
                                        <p:cTn id="15" dur="2000"/>
                                        <p:tgtEl>
                                          <p:spTgt spid="5325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3257"/>
                                        </p:tgtEl>
                                        <p:attrNameLst>
                                          <p:attrName>style.visibility</p:attrName>
                                        </p:attrNameLst>
                                      </p:cBhvr>
                                      <p:to>
                                        <p:strVal val="visible"/>
                                      </p:to>
                                    </p:set>
                                    <p:animEffect transition="in" filter="circle(in)">
                                      <p:cBhvr>
                                        <p:cTn id="19"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738573" y="896377"/>
            <a:ext cx="11291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1" name="Rectangle 10"/>
          <p:cNvSpPr>
            <a:spLocks noChangeArrowheads="1"/>
          </p:cNvSpPr>
          <p:nvPr/>
        </p:nvSpPr>
        <p:spPr bwMode="auto">
          <a:xfrm>
            <a:off x="2033996" y="1690931"/>
            <a:ext cx="9055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a:latin typeface="Times New Roman" panose="02020603050405020304" pitchFamily="18" charset="0"/>
              </a:rPr>
              <a:t> </a:t>
            </a:r>
            <a:r>
              <a:rPr lang="en-US" altLang="en-US" sz="2800" b="1" dirty="0" err="1">
                <a:solidFill>
                  <a:srgbClr val="0070C0"/>
                </a:solidFill>
                <a:latin typeface="Times New Roman" panose="02020603050405020304" pitchFamily="18" charset="0"/>
              </a:rPr>
              <a:t>Xác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12" name="Rectangle 11"/>
          <p:cNvSpPr>
            <a:spLocks noChangeArrowheads="1"/>
          </p:cNvSpPr>
          <p:nvPr/>
        </p:nvSpPr>
        <p:spPr bwMode="auto">
          <a:xfrm>
            <a:off x="2034002" y="2261070"/>
            <a:ext cx="74476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
        <p:nvSpPr>
          <p:cNvPr id="2" name="Oval 1">
            <a:extLst>
              <a:ext uri="{FF2B5EF4-FFF2-40B4-BE49-F238E27FC236}">
                <a16:creationId xmlns:a16="http://schemas.microsoft.com/office/drawing/2014/main" xmlns="" id="{CEF18A7C-AE90-41F0-8F15-EB9F21FA56CD}"/>
              </a:ext>
            </a:extLst>
          </p:cNvPr>
          <p:cNvSpPr/>
          <p:nvPr/>
        </p:nvSpPr>
        <p:spPr>
          <a:xfrm>
            <a:off x="3345976" y="4409676"/>
            <a:ext cx="5500048" cy="1502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71B7119A-C5A4-4E0D-B2A7-3C0AE9AEA291}"/>
              </a:ext>
            </a:extLst>
          </p:cNvPr>
          <p:cNvSpPr txBox="1"/>
          <p:nvPr/>
        </p:nvSpPr>
        <p:spPr>
          <a:xfrm>
            <a:off x="4042949" y="4746174"/>
            <a:ext cx="4643091"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nhân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900181" y="1754721"/>
            <a:ext cx="112918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1: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văn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thực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hiện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yêu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cầu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nêu</a:t>
            </a:r>
            <a:r>
              <a:rPr lang="en-US" altLang="en-US" sz="3200" b="1" dirty="0">
                <a:solidFill>
                  <a:srgbClr val="002060"/>
                </a:solidFill>
                <a:latin typeface="Times New Roman" panose="02020603050405020304" pitchFamily="18" charset="0"/>
                <a:cs typeface="Times New Roman" panose="02020603050405020304" pitchFamily="18" charset="0"/>
              </a:rPr>
              <a:t> ở </a:t>
            </a:r>
            <a:r>
              <a:rPr lang="en-US" altLang="en-US" sz="3200" b="1" dirty="0" err="1">
                <a:solidFill>
                  <a:srgbClr val="002060"/>
                </a:solidFill>
                <a:latin typeface="Times New Roman" panose="02020603050405020304" pitchFamily="18" charset="0"/>
                <a:cs typeface="Times New Roman" panose="02020603050405020304" pitchFamily="18" charset="0"/>
              </a:rPr>
              <a:t>bên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dưới</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614860" y="2397946"/>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định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văn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564993" y="2413260"/>
            <a:ext cx="1563248" cy="584775"/>
          </a:xfrm>
          <a:prstGeom prst="rect">
            <a:avLst/>
          </a:prstGeom>
        </p:spPr>
        <p:txBody>
          <a:bodyPr wrap="none">
            <a:spAutoFit/>
          </a:bodyPr>
          <a:lstStyle/>
          <a:p>
            <a:pPr algn="just">
              <a:tabLst>
                <a:tab pos="4114800" algn="l"/>
                <a:tab pos="5486400" algn="l"/>
              </a:tabLst>
            </a:pP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dirty="0" err="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Rectangle 21"/>
          <p:cNvSpPr>
            <a:spLocks noChangeArrowheads="1"/>
          </p:cNvSpPr>
          <p:nvPr/>
        </p:nvSpPr>
        <p:spPr bwMode="auto">
          <a:xfrm>
            <a:off x="589977" y="3099591"/>
            <a:ext cx="88471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FF0000"/>
                </a:solidFill>
                <a:latin typeface="Times New Roman" panose="02020603050405020304" pitchFamily="18" charset="0"/>
              </a:rPr>
              <a:t>Đoạn</a:t>
            </a:r>
            <a:r>
              <a:rPr lang="en-US" altLang="en-US" sz="3200" b="1" dirty="0">
                <a:solidFill>
                  <a:srgbClr val="FF0000"/>
                </a:solidFill>
                <a:latin typeface="Times New Roman" panose="02020603050405020304" pitchFamily="18" charset="0"/>
              </a:rPr>
              <a:t> 1: “</a:t>
            </a:r>
            <a:r>
              <a:rPr lang="en-US" altLang="en-US" sz="3200" b="1" dirty="0" err="1">
                <a:solidFill>
                  <a:srgbClr val="FF0000"/>
                </a:solidFill>
                <a:latin typeface="Times New Roman" panose="02020603050405020304" pitchFamily="18" charset="0"/>
              </a:rPr>
              <a:t>Từ</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đầu</a:t>
            </a:r>
            <a:r>
              <a:rPr lang="en-US" altLang="en-US" sz="3200" b="1" dirty="0">
                <a:solidFill>
                  <a:srgbClr val="FF0000"/>
                </a:solidFill>
                <a:latin typeface="Times New Roman" panose="02020603050405020304" pitchFamily="18" charset="0"/>
              </a:rPr>
              <a:t> ...  </a:t>
            </a:r>
            <a:r>
              <a:rPr lang="en-US" altLang="en-US" sz="3200" b="1" dirty="0" err="1">
                <a:solidFill>
                  <a:srgbClr val="FF0000"/>
                </a:solidFill>
                <a:latin typeface="Times New Roman" panose="02020603050405020304" pitchFamily="18" charset="0"/>
              </a:rPr>
              <a:t>lưng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cứ</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loang</a:t>
            </a:r>
            <a:r>
              <a:rPr lang="en-US" altLang="en-US" sz="3200" b="1" dirty="0">
                <a:solidFill>
                  <a:srgbClr val="FF0000"/>
                </a:solidFill>
                <a:latin typeface="Times New Roman" panose="02020603050405020304" pitchFamily="18" charset="0"/>
              </a:rPr>
              <a:t> ra </a:t>
            </a:r>
            <a:r>
              <a:rPr lang="en-US" altLang="en-US" sz="3200" b="1" dirty="0" err="1">
                <a:solidFill>
                  <a:srgbClr val="FF0000"/>
                </a:solidFill>
                <a:latin typeface="Times New Roman" panose="02020603050405020304" pitchFamily="18" charset="0"/>
              </a:rPr>
              <a:t>mãi</a:t>
            </a:r>
            <a:r>
              <a:rPr lang="en-US" altLang="en-US" sz="3200" b="1" dirty="0">
                <a:solidFill>
                  <a:srgbClr val="FF0000"/>
                </a:solidFill>
                <a:latin typeface="Times New Roman" panose="02020603050405020304" pitchFamily="18" charset="0"/>
              </a:rPr>
              <a:t>.”</a:t>
            </a:r>
          </a:p>
        </p:txBody>
      </p:sp>
      <p:sp>
        <p:nvSpPr>
          <p:cNvPr id="16" name="Rectangle 22"/>
          <p:cNvSpPr>
            <a:spLocks noChangeArrowheads="1"/>
          </p:cNvSpPr>
          <p:nvPr/>
        </p:nvSpPr>
        <p:spPr bwMode="auto">
          <a:xfrm>
            <a:off x="589976" y="3817630"/>
            <a:ext cx="10660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2: </a:t>
            </a:r>
            <a:r>
              <a:rPr lang="en-US" altLang="en-US" sz="3200" b="1" dirty="0" err="1">
                <a:solidFill>
                  <a:srgbClr val="0000FF"/>
                </a:solidFill>
                <a:latin typeface="Times New Roman" panose="02020603050405020304" pitchFamily="18" charset="0"/>
              </a:rPr>
              <a:t>từ</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Mảng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đường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hình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khéo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vá</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áo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ấy</a:t>
            </a:r>
            <a:r>
              <a:rPr lang="en-US" altLang="en-US" sz="3200" b="1" dirty="0">
                <a:solidFill>
                  <a:srgbClr val="0000FF"/>
                </a:solidFill>
                <a:latin typeface="Times New Roman" panose="02020603050405020304" pitchFamily="18" charset="0"/>
              </a:rPr>
              <a:t>.”</a:t>
            </a:r>
          </a:p>
        </p:txBody>
      </p:sp>
      <p:sp>
        <p:nvSpPr>
          <p:cNvPr id="17" name="Rectangle 23"/>
          <p:cNvSpPr>
            <a:spLocks noChangeArrowheads="1"/>
          </p:cNvSpPr>
          <p:nvPr/>
        </p:nvSpPr>
        <p:spPr bwMode="auto">
          <a:xfrm>
            <a:off x="589976" y="4503973"/>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9900"/>
                </a:solidFill>
                <a:latin typeface="Times New Roman" panose="02020603050405020304" pitchFamily="18" charset="0"/>
              </a:rPr>
              <a:t>Đoạn</a:t>
            </a:r>
            <a:r>
              <a:rPr lang="en-US" altLang="en-US" sz="3200" b="1" dirty="0">
                <a:solidFill>
                  <a:srgbClr val="009900"/>
                </a:solidFill>
                <a:latin typeface="Times New Roman" panose="02020603050405020304" pitchFamily="18" charset="0"/>
              </a:rPr>
              <a:t> 3: </a:t>
            </a:r>
            <a:r>
              <a:rPr lang="en-US" altLang="en-US" sz="3200" b="1" dirty="0" err="1">
                <a:solidFill>
                  <a:srgbClr val="009900"/>
                </a:solidFill>
                <a:latin typeface="Times New Roman" panose="02020603050405020304" pitchFamily="18" charset="0"/>
              </a:rPr>
              <a:t>Phần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còn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lại</a:t>
            </a:r>
            <a:r>
              <a:rPr lang="en-US" altLang="en-US" sz="3200" b="1" dirty="0">
                <a:solidFill>
                  <a:srgbClr val="009900"/>
                </a:solidFill>
                <a:latin typeface="Times New Roman" panose="02020603050405020304" pitchFamily="18" charset="0"/>
              </a:rPr>
              <a:t>.</a:t>
            </a:r>
          </a:p>
        </p:txBody>
      </p:sp>
      <p:sp>
        <p:nvSpPr>
          <p:cNvPr id="20" name="TextBox 19">
            <a:extLst>
              <a:ext uri="{FF2B5EF4-FFF2-40B4-BE49-F238E27FC236}">
                <a16:creationId xmlns:a16="http://schemas.microsoft.com/office/drawing/2014/main" xmlns="" id="{88A66CB4-604D-467D-AFC5-5653233203F9}"/>
              </a:ext>
            </a:extLst>
          </p:cNvPr>
          <p:cNvSpPr txBox="1"/>
          <p:nvPr/>
        </p:nvSpPr>
        <p:spPr bwMode="auto">
          <a:xfrm>
            <a:off x="2273976" y="262014"/>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latin typeface="HP001 4 hàng" panose="020B0603050302020204" pitchFamily="34" charset="0"/>
                <a:cs typeface="Times New Roman" pitchFamily="18" charset="0"/>
              </a:rPr>
              <a:t>Thứ</a:t>
            </a:r>
            <a:r>
              <a:rPr lang="en-US" sz="2800" b="1" dirty="0">
                <a:latin typeface="HP001 4 hàng" panose="020B0603050302020204" pitchFamily="34" charset="0"/>
                <a:cs typeface="Times New Roman" pitchFamily="18" charset="0"/>
              </a:rPr>
              <a:t> </a:t>
            </a:r>
            <a:r>
              <a:rPr lang="en-US" sz="2800" b="1" dirty="0" err="1" smtClean="0">
                <a:latin typeface="HP001 4 hàng" panose="020B0603050302020204" pitchFamily="34" charset="0"/>
                <a:cs typeface="Times New Roman" pitchFamily="18" charset="0"/>
              </a:rPr>
              <a:t>Tư</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ngày</a:t>
            </a:r>
            <a:r>
              <a:rPr lang="en-US" sz="2800" b="1" dirty="0">
                <a:latin typeface="HP001 4 hàng" panose="020B0603050302020204" pitchFamily="34" charset="0"/>
                <a:cs typeface="Times New Roman" pitchFamily="18" charset="0"/>
              </a:rPr>
              <a:t> </a:t>
            </a:r>
            <a:r>
              <a:rPr lang="en-US" sz="2800" b="1" dirty="0" smtClean="0">
                <a:latin typeface="HP001 4 hàng" panose="020B0603050302020204" pitchFamily="34" charset="0"/>
                <a:cs typeface="Times New Roman" pitchFamily="18" charset="0"/>
              </a:rPr>
              <a:t>29</a:t>
            </a:r>
            <a:r>
              <a:rPr lang="en-US" sz="2800" b="1" dirty="0" smtClean="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tháng</a:t>
            </a:r>
            <a:r>
              <a:rPr lang="en-US" sz="2800" b="1" dirty="0">
                <a:latin typeface="HP001 4 hàng" panose="020B0603050302020204" pitchFamily="34" charset="0"/>
                <a:cs typeface="Times New Roman" pitchFamily="18" charset="0"/>
              </a:rPr>
              <a:t> 12 </a:t>
            </a:r>
            <a:r>
              <a:rPr lang="en-US" sz="2800" b="1" dirty="0" err="1">
                <a:latin typeface="HP001 4 hàng" panose="020B0603050302020204" pitchFamily="34" charset="0"/>
                <a:cs typeface="Times New Roman" pitchFamily="18" charset="0"/>
              </a:rPr>
              <a:t>năm</a:t>
            </a:r>
            <a:r>
              <a:rPr lang="en-US" sz="2800" b="1" dirty="0">
                <a:latin typeface="HP001 4 hàng" panose="020B0603050302020204" pitchFamily="34" charset="0"/>
                <a:cs typeface="Times New Roman" pitchFamily="18" charset="0"/>
              </a:rPr>
              <a:t> 2021</a:t>
            </a:r>
          </a:p>
          <a:p>
            <a:pPr algn="ctr"/>
            <a:r>
              <a:rPr lang="en-US" sz="2800" b="1" u="sng" dirty="0" err="1">
                <a:latin typeface="HP001 4 hàng" panose="020B0603050302020204" pitchFamily="34" charset="0"/>
                <a:cs typeface="Times New Roman" pitchFamily="18" charset="0"/>
              </a:rPr>
              <a:t>Tập</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làm</a:t>
            </a:r>
            <a:r>
              <a:rPr lang="en-US" sz="2800" b="1" u="sng" dirty="0">
                <a:latin typeface="HP001 4 hàng" panose="020B0603050302020204" pitchFamily="34" charset="0"/>
                <a:cs typeface="Times New Roman" pitchFamily="18" charset="0"/>
              </a:rPr>
              <a:t> </a:t>
            </a:r>
            <a:r>
              <a:rPr lang="en-US" sz="2800" b="1" u="sng" dirty="0" err="1">
                <a:latin typeface="HP001 4 hàng" panose="020B0603050302020204" pitchFamily="34" charset="0"/>
                <a:cs typeface="Times New Roman" pitchFamily="18" charset="0"/>
              </a:rPr>
              <a:t>văn</a:t>
            </a:r>
            <a:endParaRPr lang="en-US" sz="2800" b="1" u="sng" dirty="0">
              <a:latin typeface="HP001 4 hàng" panose="020B0603050302020204" pitchFamily="34" charset="0"/>
              <a:cs typeface="Times New Roman" pitchFamily="18" charset="0"/>
            </a:endParaRPr>
          </a:p>
          <a:p>
            <a:pPr algn="ctr"/>
            <a:r>
              <a:rPr lang="en-US" altLang="en-US" sz="2800" b="1" dirty="0" err="1">
                <a:solidFill>
                  <a:srgbClr val="FF0000"/>
                </a:solidFill>
                <a:latin typeface="HP001 4 hàng" panose="020B0603050302020204" pitchFamily="34" charset="0"/>
              </a:rPr>
              <a:t>Luyện</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tập</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tả</a:t>
            </a:r>
            <a:r>
              <a:rPr lang="en-US" altLang="en-US" sz="2800" b="1" dirty="0">
                <a:solidFill>
                  <a:srgbClr val="FF0000"/>
                </a:solidFill>
                <a:latin typeface="HP001 4 hàng" panose="020B0603050302020204" pitchFamily="34" charset="0"/>
              </a:rPr>
              <a:t> </a:t>
            </a:r>
            <a:r>
              <a:rPr lang="en-US" altLang="en-US" sz="2800" b="1" dirty="0" err="1">
                <a:solidFill>
                  <a:srgbClr val="FF0000"/>
                </a:solidFill>
                <a:latin typeface="HP001 4 hàng" panose="020B0603050302020204" pitchFamily="34" charset="0"/>
              </a:rPr>
              <a:t>người</a:t>
            </a:r>
            <a:r>
              <a:rPr lang="en-US" altLang="en-US" sz="2800" b="1" dirty="0">
                <a:solidFill>
                  <a:srgbClr val="FF0000"/>
                </a:solidFill>
                <a:latin typeface="HP001 4 hàng" panose="020B0603050302020204" pitchFamily="34" charset="0"/>
              </a:rPr>
              <a:t> </a:t>
            </a:r>
            <a:r>
              <a:rPr lang="en-US" sz="2800" i="1" dirty="0">
                <a:solidFill>
                  <a:srgbClr val="0000FF"/>
                </a:solidFill>
                <a:latin typeface="HP001 4 hàng" panose="020B0603050302020204" pitchFamily="34" charset="0"/>
                <a:cs typeface="Times New Roman" pitchFamily="18" charset="0"/>
              </a:rPr>
              <a:t>(</a:t>
            </a:r>
            <a:r>
              <a:rPr lang="en-US" sz="2800" i="1" dirty="0" err="1">
                <a:solidFill>
                  <a:srgbClr val="0000FF"/>
                </a:solidFill>
                <a:latin typeface="HP001 4 hàng" panose="020B0603050302020204" pitchFamily="34" charset="0"/>
                <a:cs typeface="Times New Roman" pitchFamily="18" charset="0"/>
              </a:rPr>
              <a:t>Tả</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hoạt</a:t>
            </a:r>
            <a:r>
              <a:rPr lang="en-US" sz="2800" i="1" dirty="0">
                <a:solidFill>
                  <a:srgbClr val="0000FF"/>
                </a:solidFill>
                <a:latin typeface="HP001 4 hàng" panose="020B0603050302020204" pitchFamily="34" charset="0"/>
                <a:cs typeface="Times New Roman" pitchFamily="18" charset="0"/>
              </a:rPr>
              <a:t> </a:t>
            </a:r>
            <a:r>
              <a:rPr lang="en-US" sz="2800" i="1" dirty="0" err="1">
                <a:solidFill>
                  <a:srgbClr val="0000FF"/>
                </a:solidFill>
                <a:latin typeface="HP001 4 hàng" panose="020B0603050302020204" pitchFamily="34" charset="0"/>
                <a:cs typeface="Times New Roman" pitchFamily="18" charset="0"/>
              </a:rPr>
              <a:t>động</a:t>
            </a:r>
            <a:r>
              <a:rPr lang="en-US" sz="2800" i="1" dirty="0">
                <a:solidFill>
                  <a:srgbClr val="0000FF"/>
                </a:solidFill>
                <a:latin typeface="HP001 4 hàng" panose="020B0603050302020204" pitchFamily="34" charset="0"/>
                <a:cs typeface="Times New Roman" pitchFamily="18" charset="0"/>
              </a:rPr>
              <a:t>)</a:t>
            </a:r>
            <a:endParaRPr lang="en-US" sz="2800" i="1" dirty="0">
              <a:solidFill>
                <a:srgbClr val="0070C0"/>
              </a:solidFill>
              <a:latin typeface="HP001 4 hàng" panose="020B0603050302020204" pitchFamily="34" charset="0"/>
              <a:ea typeface="SimSun" pitchFamily="2" charset="-122"/>
            </a:endParaRP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40" presetClass="entr" presetSubtype="0" fill="hold" nodeType="after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anim calcmode="lin" valueType="num">
                                      <p:cBhvr>
                                        <p:cTn id="28" dur="5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2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6950"/>
                            </p:stCondLst>
                            <p:childTnLst>
                              <p:par>
                                <p:cTn id="31" presetID="40" presetClass="entr" presetSubtype="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985</TotalTime>
  <Words>1175</Words>
  <Application>Microsoft Office PowerPoint</Application>
  <PresentationFormat>Custom</PresentationFormat>
  <Paragraphs>85</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Watermark</vt:lpstr>
      <vt:lpstr>2_Watermark</vt:lpstr>
      <vt:lpstr>3_Watermark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chọn biểu tượng thể hiện mức độ yêu thích bài học của em: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93</cp:revision>
  <dcterms:created xsi:type="dcterms:W3CDTF">2017-11-24T09:12:01Z</dcterms:created>
  <dcterms:modified xsi:type="dcterms:W3CDTF">2021-12-19T07:39:14Z</dcterms:modified>
</cp:coreProperties>
</file>